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302" r:id="rId2"/>
    <p:sldId id="357" r:id="rId3"/>
    <p:sldId id="355" r:id="rId4"/>
    <p:sldId id="273" r:id="rId5"/>
    <p:sldId id="307" r:id="rId6"/>
    <p:sldId id="275" r:id="rId7"/>
    <p:sldId id="340" r:id="rId8"/>
    <p:sldId id="329" r:id="rId9"/>
    <p:sldId id="326" r:id="rId10"/>
    <p:sldId id="313" r:id="rId11"/>
    <p:sldId id="327" r:id="rId12"/>
    <p:sldId id="343" r:id="rId13"/>
    <p:sldId id="356" r:id="rId14"/>
    <p:sldId id="310" r:id="rId15"/>
    <p:sldId id="345" r:id="rId16"/>
    <p:sldId id="286" r:id="rId17"/>
    <p:sldId id="335" r:id="rId18"/>
    <p:sldId id="297" r:id="rId19"/>
    <p:sldId id="339" r:id="rId20"/>
    <p:sldId id="290" r:id="rId21"/>
    <p:sldId id="296" r:id="rId22"/>
    <p:sldId id="353" r:id="rId23"/>
    <p:sldId id="303" r:id="rId24"/>
    <p:sldId id="301" r:id="rId25"/>
    <p:sldId id="342" r:id="rId26"/>
    <p:sldId id="293" r:id="rId27"/>
    <p:sldId id="291" r:id="rId28"/>
    <p:sldId id="330" r:id="rId29"/>
    <p:sldId id="341" r:id="rId30"/>
    <p:sldId id="287" r:id="rId31"/>
    <p:sldId id="348" r:id="rId32"/>
    <p:sldId id="338" r:id="rId33"/>
    <p:sldId id="299" r:id="rId34"/>
    <p:sldId id="336" r:id="rId35"/>
    <p:sldId id="349" r:id="rId36"/>
    <p:sldId id="324" r:id="rId37"/>
    <p:sldId id="354" r:id="rId38"/>
    <p:sldId id="358" r:id="rId39"/>
    <p:sldId id="333" r:id="rId40"/>
    <p:sldId id="332" r:id="rId41"/>
    <p:sldId id="321" r:id="rId42"/>
    <p:sldId id="328" r:id="rId43"/>
    <p:sldId id="269" r:id="rId4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31" autoAdjust="0"/>
    <p:restoredTop sz="94660"/>
  </p:normalViewPr>
  <p:slideViewPr>
    <p:cSldViewPr snapToGrid="0">
      <p:cViewPr>
        <p:scale>
          <a:sx n="182" d="100"/>
          <a:sy n="182" d="100"/>
        </p:scale>
        <p:origin x="872" y="4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de-DE"/>
              <a:t>Mastertitelformat bearbeiten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7" name="Date Placeholder 6"/>
          <p:cNvSpPr>
            <a:spLocks noGrp="1"/>
          </p:cNvSpPr>
          <p:nvPr>
            <p:ph type="dt" sz="half" idx="10"/>
          </p:nvPr>
        </p:nvSpPr>
        <p:spPr/>
        <p:txBody>
          <a:bodyPr/>
          <a:lstStyle/>
          <a:p>
            <a:fld id="{F8E030B6-866F-4000-8E99-757C1EC864AB}" type="datetimeFigureOut">
              <a:rPr lang="de-DE" smtClean="0"/>
              <a:t>28.11.24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236620632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8E030B6-866F-4000-8E99-757C1EC864AB}" type="datetimeFigureOut">
              <a:rPr lang="de-DE" smtClean="0"/>
              <a:t>28.11.24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3836321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8E030B6-866F-4000-8E99-757C1EC864AB}" type="datetimeFigureOut">
              <a:rPr lang="de-DE" smtClean="0"/>
              <a:t>28.11.24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2517172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halt_Stichpunkte">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B087274-20E6-CF48-B7A9-39207B9158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24" y="-7434"/>
            <a:ext cx="12193200" cy="6862964"/>
          </a:xfrm>
          <a:prstGeom prst="rect">
            <a:avLst/>
          </a:prstGeom>
        </p:spPr>
      </p:pic>
      <p:sp>
        <p:nvSpPr>
          <p:cNvPr id="6" name="Textplatzhalter 9">
            <a:extLst>
              <a:ext uri="{FF2B5EF4-FFF2-40B4-BE49-F238E27FC236}">
                <a16:creationId xmlns:a16="http://schemas.microsoft.com/office/drawing/2014/main" id="{1EEE7347-8B4C-C046-9802-AEF53FEC4DA9}"/>
              </a:ext>
            </a:extLst>
          </p:cNvPr>
          <p:cNvSpPr>
            <a:spLocks noGrp="1"/>
          </p:cNvSpPr>
          <p:nvPr>
            <p:ph type="body" sz="quarter" idx="15" hasCustomPrompt="1"/>
          </p:nvPr>
        </p:nvSpPr>
        <p:spPr>
          <a:xfrm>
            <a:off x="454831" y="2211893"/>
            <a:ext cx="10016164" cy="4089398"/>
          </a:xfrm>
          <a:prstGeom prst="rect">
            <a:avLst/>
          </a:prstGeom>
        </p:spPr>
        <p:txBody>
          <a:bodyPr lIns="0" tIns="0" rIns="0" bIns="0"/>
          <a:lstStyle>
            <a:lvl1pPr marL="180000" indent="-270000">
              <a:lnSpc>
                <a:spcPct val="150000"/>
              </a:lnSpc>
              <a:buClr>
                <a:srgbClr val="DA4D36"/>
              </a:buClr>
              <a:buSzPct val="100000"/>
              <a:buFont typeface="Wingdings" pitchFamily="2" charset="2"/>
              <a:buChar char="v"/>
              <a:defRPr sz="1600">
                <a:solidFill>
                  <a:srgbClr val="27465C"/>
                </a:solidFill>
                <a:latin typeface="Roboto" panose="02000000000000000000" pitchFamily="2" charset="0"/>
                <a:ea typeface="Roboto" panose="02000000000000000000" pitchFamily="2" charset="0"/>
              </a:defRPr>
            </a:lvl1pPr>
          </a:lstStyle>
          <a:p>
            <a:r>
              <a:rPr lang="de-DE" dirty="0"/>
              <a:t>Punkt 1, </a:t>
            </a:r>
            <a:r>
              <a:rPr lang="de-DE" dirty="0" err="1"/>
              <a:t>Roboto</a:t>
            </a:r>
            <a:r>
              <a:rPr lang="de-DE" dirty="0"/>
              <a:t> Regular, 16 </a:t>
            </a:r>
            <a:r>
              <a:rPr lang="de-DE" dirty="0" err="1"/>
              <a:t>pt</a:t>
            </a:r>
            <a:r>
              <a:rPr lang="de-DE" dirty="0"/>
              <a:t>. ZAB 1,5 – RGB (39/70/92)</a:t>
            </a:r>
          </a:p>
        </p:txBody>
      </p:sp>
      <p:sp>
        <p:nvSpPr>
          <p:cNvPr id="8" name="Textplatzhalter 5">
            <a:extLst>
              <a:ext uri="{FF2B5EF4-FFF2-40B4-BE49-F238E27FC236}">
                <a16:creationId xmlns:a16="http://schemas.microsoft.com/office/drawing/2014/main" id="{32EFE920-D70B-264F-AA10-7BDB516EAA5D}"/>
              </a:ext>
            </a:extLst>
          </p:cNvPr>
          <p:cNvSpPr>
            <a:spLocks noGrp="1"/>
          </p:cNvSpPr>
          <p:nvPr>
            <p:ph type="body" sz="quarter" idx="10" hasCustomPrompt="1"/>
          </p:nvPr>
        </p:nvSpPr>
        <p:spPr>
          <a:xfrm>
            <a:off x="457162" y="923472"/>
            <a:ext cx="7270633" cy="457546"/>
          </a:xfrm>
          <a:prstGeom prst="rect">
            <a:avLst/>
          </a:prstGeom>
        </p:spPr>
        <p:txBody>
          <a:bodyPr lIns="0" tIns="0" rIns="0" bIns="0"/>
          <a:lstStyle>
            <a:lvl1pPr marL="0" indent="0">
              <a:lnSpc>
                <a:spcPct val="100000"/>
              </a:lnSpc>
              <a:buNone/>
              <a:defRPr sz="3200">
                <a:solidFill>
                  <a:srgbClr val="DA4D36"/>
                </a:solidFill>
                <a:latin typeface="Double Porter 1" pitchFamily="2" charset="77"/>
              </a:defRPr>
            </a:lvl1pPr>
          </a:lstStyle>
          <a:p>
            <a:r>
              <a:rPr lang="de-DE" dirty="0" err="1"/>
              <a:t>Overline</a:t>
            </a:r>
            <a:r>
              <a:rPr lang="de-DE" dirty="0"/>
              <a:t>, dp1, 32 </a:t>
            </a:r>
            <a:r>
              <a:rPr lang="de-DE" dirty="0" err="1"/>
              <a:t>pt</a:t>
            </a:r>
            <a:r>
              <a:rPr lang="de-DE" dirty="0"/>
              <a:t>. </a:t>
            </a:r>
            <a:r>
              <a:rPr lang="de-DE" dirty="0" err="1"/>
              <a:t>zab</a:t>
            </a:r>
            <a:r>
              <a:rPr lang="de-DE" dirty="0"/>
              <a:t> 1,0 – RGB (218/77/54) </a:t>
            </a:r>
          </a:p>
        </p:txBody>
      </p:sp>
      <p:sp>
        <p:nvSpPr>
          <p:cNvPr id="9" name="Textplatzhalter 7">
            <a:extLst>
              <a:ext uri="{FF2B5EF4-FFF2-40B4-BE49-F238E27FC236}">
                <a16:creationId xmlns:a16="http://schemas.microsoft.com/office/drawing/2014/main" id="{A3246BDC-036B-FA4D-B439-1CD2B85A167E}"/>
              </a:ext>
            </a:extLst>
          </p:cNvPr>
          <p:cNvSpPr>
            <a:spLocks noGrp="1"/>
          </p:cNvSpPr>
          <p:nvPr>
            <p:ph type="body" sz="quarter" idx="11" hasCustomPrompt="1"/>
          </p:nvPr>
        </p:nvSpPr>
        <p:spPr>
          <a:xfrm>
            <a:off x="457161" y="1436775"/>
            <a:ext cx="10013833" cy="501804"/>
          </a:xfrm>
          <a:prstGeom prst="rect">
            <a:avLst/>
          </a:prstGeom>
        </p:spPr>
        <p:txBody>
          <a:bodyPr lIns="0" tIns="0" rIns="0" bIns="0"/>
          <a:lstStyle>
            <a:lvl1pPr marL="0" indent="0">
              <a:buFontTx/>
              <a:buNone/>
              <a:defRPr sz="3600">
                <a:solidFill>
                  <a:srgbClr val="27465C"/>
                </a:solidFill>
                <a:latin typeface="Double Porter 5" pitchFamily="2" charset="77"/>
              </a:defRPr>
            </a:lvl1pPr>
          </a:lstStyle>
          <a:p>
            <a:r>
              <a:rPr lang="de-DE" dirty="0"/>
              <a:t>Headline, DP5, 36 </a:t>
            </a:r>
            <a:r>
              <a:rPr lang="de-DE" dirty="0" err="1"/>
              <a:t>pt</a:t>
            </a:r>
            <a:r>
              <a:rPr lang="de-DE" dirty="0"/>
              <a:t> ZAB 1,0 – RGB (39/70/92) </a:t>
            </a:r>
          </a:p>
        </p:txBody>
      </p:sp>
      <p:sp>
        <p:nvSpPr>
          <p:cNvPr id="10" name="Foliennummernplatzhalter 5">
            <a:extLst>
              <a:ext uri="{FF2B5EF4-FFF2-40B4-BE49-F238E27FC236}">
                <a16:creationId xmlns:a16="http://schemas.microsoft.com/office/drawing/2014/main" id="{63C880DD-8367-2145-89E3-6B11AEDED90A}"/>
              </a:ext>
            </a:extLst>
          </p:cNvPr>
          <p:cNvSpPr>
            <a:spLocks noGrp="1"/>
          </p:cNvSpPr>
          <p:nvPr>
            <p:ph type="sldNum" sz="quarter" idx="13"/>
          </p:nvPr>
        </p:nvSpPr>
        <p:spPr>
          <a:xfrm>
            <a:off x="11603228" y="6495292"/>
            <a:ext cx="473927" cy="292752"/>
          </a:xfrm>
          <a:prstGeom prst="rect">
            <a:avLst/>
          </a:prstGeom>
        </p:spPr>
        <p:txBody>
          <a:bodyPr/>
          <a:lstStyle>
            <a:lvl1pPr>
              <a:defRPr sz="1000" b="0" i="0">
                <a:solidFill>
                  <a:srgbClr val="27465C"/>
                </a:solidFill>
                <a:latin typeface="Roboto" panose="02000000000000000000" pitchFamily="2" charset="0"/>
                <a:ea typeface="Roboto" panose="02000000000000000000" pitchFamily="2" charset="0"/>
              </a:defRPr>
            </a:lvl1pPr>
          </a:lstStyle>
          <a:p>
            <a:fld id="{D36D2FC2-92FD-2246-B71C-F6BDD1C6B534}" type="slidenum">
              <a:rPr lang="de-DE" smtClean="0"/>
              <a:pPr/>
              <a:t>‹Nr.›</a:t>
            </a:fld>
            <a:endParaRPr lang="de-DE" dirty="0"/>
          </a:p>
        </p:txBody>
      </p:sp>
    </p:spTree>
    <p:extLst>
      <p:ext uri="{BB962C8B-B14F-4D97-AF65-F5344CB8AC3E}">
        <p14:creationId xmlns:p14="http://schemas.microsoft.com/office/powerpoint/2010/main" val="404481846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7514">
          <p15:clr>
            <a:srgbClr val="FBAE40"/>
          </p15:clr>
        </p15:guide>
        <p15:guide id="4" pos="279">
          <p15:clr>
            <a:srgbClr val="FBAE40"/>
          </p15:clr>
        </p15:guide>
        <p15:guide id="5" orient="horz" pos="663">
          <p15:clr>
            <a:srgbClr val="FBAE40"/>
          </p15:clr>
        </p15:guide>
        <p15:guide id="6" orient="horz" pos="3974">
          <p15:clr>
            <a:srgbClr val="FBAE40"/>
          </p15:clr>
        </p15:guide>
        <p15:guide id="7" orient="horz" pos="138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F8E030B6-866F-4000-8E99-757C1EC864AB}" type="datetimeFigureOut">
              <a:rPr lang="de-DE" smtClean="0"/>
              <a:t>28.11.24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246474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de-DE"/>
              <a:t>Mastertitelformat bearbeiten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7" name="Date Placeholder 6"/>
          <p:cNvSpPr>
            <a:spLocks noGrp="1"/>
          </p:cNvSpPr>
          <p:nvPr>
            <p:ph type="dt" sz="half" idx="10"/>
          </p:nvPr>
        </p:nvSpPr>
        <p:spPr/>
        <p:txBody>
          <a:bodyPr/>
          <a:lstStyle/>
          <a:p>
            <a:fld id="{F8E030B6-866F-4000-8E99-757C1EC864AB}" type="datetimeFigureOut">
              <a:rPr lang="de-DE" smtClean="0"/>
              <a:t>28.11.24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125854132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Date Placeholder 7"/>
          <p:cNvSpPr>
            <a:spLocks noGrp="1"/>
          </p:cNvSpPr>
          <p:nvPr>
            <p:ph type="dt" sz="half" idx="10"/>
          </p:nvPr>
        </p:nvSpPr>
        <p:spPr/>
        <p:txBody>
          <a:bodyPr/>
          <a:lstStyle/>
          <a:p>
            <a:fld id="{F8E030B6-866F-4000-8E99-757C1EC864AB}" type="datetimeFigureOut">
              <a:rPr lang="de-DE" smtClean="0"/>
              <a:t>28.11.24</a:t>
            </a:fld>
            <a:endParaRPr lang="de-DE"/>
          </a:p>
        </p:txBody>
      </p:sp>
      <p:sp>
        <p:nvSpPr>
          <p:cNvPr id="9" name="Footer Placeholder 8"/>
          <p:cNvSpPr>
            <a:spLocks noGrp="1"/>
          </p:cNvSpPr>
          <p:nvPr>
            <p:ph type="ftr" sz="quarter" idx="11"/>
          </p:nvPr>
        </p:nvSpPr>
        <p:spPr/>
        <p:txBody>
          <a:bodyPr/>
          <a:lstStyle/>
          <a:p>
            <a:endParaRPr lang="de-DE"/>
          </a:p>
        </p:txBody>
      </p:sp>
      <p:sp>
        <p:nvSpPr>
          <p:cNvPr id="10" name="Slide Number Placeholder 9"/>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1381342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583436" y="3143250"/>
            <a:ext cx="4270248" cy="25967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7" name="Date Placeholder 6"/>
          <p:cNvSpPr>
            <a:spLocks noGrp="1"/>
          </p:cNvSpPr>
          <p:nvPr>
            <p:ph type="dt" sz="half" idx="10"/>
          </p:nvPr>
        </p:nvSpPr>
        <p:spPr/>
        <p:txBody>
          <a:bodyPr/>
          <a:lstStyle/>
          <a:p>
            <a:fld id="{F8E030B6-866F-4000-8E99-757C1EC864AB}" type="datetimeFigureOut">
              <a:rPr lang="de-DE" smtClean="0"/>
              <a:t>28.11.24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19C3E57-0351-4A8E-9052-DFFD39DAC9FF}" type="slidenum">
              <a:rPr lang="de-DE" smtClean="0"/>
              <a:t>‹Nr.›</a:t>
            </a:fld>
            <a:endParaRPr lang="de-DE"/>
          </a:p>
        </p:txBody>
      </p:sp>
      <p:sp>
        <p:nvSpPr>
          <p:cNvPr id="10" name="Title 9"/>
          <p:cNvSpPr>
            <a:spLocks noGrp="1"/>
          </p:cNvSpPr>
          <p:nvPr>
            <p:ph type="title"/>
          </p:nvPr>
        </p:nvSpPr>
        <p:spPr/>
        <p:txBody>
          <a:bodyPr/>
          <a:lstStyle/>
          <a:p>
            <a:r>
              <a:rPr lang="de-DE"/>
              <a:t>Mastertitelformat bearbeiten</a:t>
            </a:r>
            <a:endParaRPr lang="en-US" dirty="0"/>
          </a:p>
        </p:txBody>
      </p:sp>
    </p:spTree>
    <p:extLst>
      <p:ext uri="{BB962C8B-B14F-4D97-AF65-F5344CB8AC3E}">
        <p14:creationId xmlns:p14="http://schemas.microsoft.com/office/powerpoint/2010/main" val="89728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F8E030B6-866F-4000-8E99-757C1EC864AB}" type="datetimeFigureOut">
              <a:rPr lang="de-DE" smtClean="0"/>
              <a:t>28.11.24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555950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E030B6-866F-4000-8E99-757C1EC864AB}" type="datetimeFigureOut">
              <a:rPr lang="de-DE" smtClean="0"/>
              <a:t>28.11.24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4081997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de-DE"/>
              <a:t>Mastertitelformat bearbeiten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9" name="Date Placeholder 8"/>
          <p:cNvSpPr>
            <a:spLocks noGrp="1"/>
          </p:cNvSpPr>
          <p:nvPr>
            <p:ph type="dt" sz="half" idx="10"/>
          </p:nvPr>
        </p:nvSpPr>
        <p:spPr/>
        <p:txBody>
          <a:bodyPr/>
          <a:lstStyle/>
          <a:p>
            <a:fld id="{F8E030B6-866F-4000-8E99-757C1EC864AB}" type="datetimeFigureOut">
              <a:rPr lang="de-DE" smtClean="0"/>
              <a:t>28.11.24</a:t>
            </a:fld>
            <a:endParaRPr lang="de-DE"/>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de-DE"/>
          </a:p>
        </p:txBody>
      </p:sp>
      <p:sp>
        <p:nvSpPr>
          <p:cNvPr id="11" name="Slide Number Placeholder 10"/>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428910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de-DE"/>
              <a:t>Mastertitelformat bearbeiten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8E030B6-866F-4000-8E99-757C1EC864AB}" type="datetimeFigureOut">
              <a:rPr lang="de-DE" smtClean="0"/>
              <a:t>28.11.24</a:t>
            </a:fld>
            <a:endParaRPr lang="de-DE"/>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de-DE"/>
          </a:p>
        </p:txBody>
      </p:sp>
      <p:sp>
        <p:nvSpPr>
          <p:cNvPr id="10" name="Slide Number Placeholder 9"/>
          <p:cNvSpPr>
            <a:spLocks noGrp="1"/>
          </p:cNvSpPr>
          <p:nvPr>
            <p:ph type="sldNum" sz="quarter" idx="12"/>
          </p:nvPr>
        </p:nvSpPr>
        <p:spPr/>
        <p:txBody>
          <a:bodyPr/>
          <a:lstStyle/>
          <a:p>
            <a:fld id="{E19C3E57-0351-4A8E-9052-DFFD39DAC9FF}" type="slidenum">
              <a:rPr lang="de-DE" smtClean="0"/>
              <a:t>‹Nr.›</a:t>
            </a:fld>
            <a:endParaRPr lang="de-DE"/>
          </a:p>
        </p:txBody>
      </p:sp>
    </p:spTree>
    <p:extLst>
      <p:ext uri="{BB962C8B-B14F-4D97-AF65-F5344CB8AC3E}">
        <p14:creationId xmlns:p14="http://schemas.microsoft.com/office/powerpoint/2010/main" val="346850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8E030B6-866F-4000-8E99-757C1EC864AB}" type="datetimeFigureOut">
              <a:rPr lang="de-DE" smtClean="0"/>
              <a:t>28.11.24</a:t>
            </a:fld>
            <a:endParaRPr lang="de-DE"/>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de-DE"/>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E19C3E57-0351-4A8E-9052-DFFD39DAC9FF}" type="slidenum">
              <a:rPr lang="de-DE" smtClean="0"/>
              <a:t>‹Nr.›</a:t>
            </a:fld>
            <a:endParaRPr lang="de-DE"/>
          </a:p>
        </p:txBody>
      </p:sp>
    </p:spTree>
    <p:extLst>
      <p:ext uri="{BB962C8B-B14F-4D97-AF65-F5344CB8AC3E}">
        <p14:creationId xmlns:p14="http://schemas.microsoft.com/office/powerpoint/2010/main" val="201593193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1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eg"/><Relationship Id="rId1" Type="http://schemas.openxmlformats.org/officeDocument/2006/relationships/slideLayout" Target="../slideLayouts/slideLayout12.xml"/><Relationship Id="rId5" Type="http://schemas.openxmlformats.org/officeDocument/2006/relationships/image" Target="../media/image44.jpe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4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3.jp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58.jpg"/></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8.jpe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58.jpg"/></Relationships>
</file>

<file path=ppt/slides/_rels/slide2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69.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56.jpg"/></Relationships>
</file>

<file path=ppt/slides/_rels/slide2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2.jpeg"/><Relationship Id="rId1" Type="http://schemas.openxmlformats.org/officeDocument/2006/relationships/slideLayout" Target="../slideLayouts/slideLayout6.xml"/><Relationship Id="rId4" Type="http://schemas.openxmlformats.org/officeDocument/2006/relationships/image" Target="../media/image73.jpeg"/></Relationships>
</file>

<file path=ppt/slides/_rels/slide2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81.jpg"/><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3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36.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image" Target="../media/image12.jpg"/></Relationships>
</file>

<file path=ppt/slides/_rels/slide3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4.png"/></Relationships>
</file>

<file path=ppt/slides/_rels/slide43.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4.jp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9.jpeg"/><Relationship Id="rId2" Type="http://schemas.openxmlformats.org/officeDocument/2006/relationships/image" Target="../media/image25.jpeg"/><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00293" y="2596618"/>
            <a:ext cx="11352722" cy="992066"/>
          </a:xfrm>
        </p:spPr>
        <p:txBody>
          <a:bodyPr>
            <a:normAutofit/>
          </a:bodyPr>
          <a:lstStyle/>
          <a:p>
            <a:r>
              <a:rPr lang="de-DE" dirty="0"/>
              <a:t>Familienbetrieb Mörixmann</a:t>
            </a: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3492"/>
            <a:ext cx="3183468" cy="2387600"/>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9060" y="-14929"/>
            <a:ext cx="3172940" cy="2379705"/>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0763" y="-23580"/>
            <a:ext cx="1583760" cy="2379705"/>
          </a:xfrm>
          <a:prstGeom prst="rect">
            <a:avLst/>
          </a:prstGeom>
        </p:spPr>
      </p:pic>
      <p:pic>
        <p:nvPicPr>
          <p:cNvPr id="9" name="Grafik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0796" y="0"/>
            <a:ext cx="3551991" cy="2367994"/>
          </a:xfrm>
          <a:prstGeom prst="rect">
            <a:avLst/>
          </a:prstGeom>
        </p:spPr>
      </p:pic>
      <p:pic>
        <p:nvPicPr>
          <p:cNvPr id="4100" name="Picture 4" descr="Keine Fotobeschreibung verfügbar.">
            <a:extLst>
              <a:ext uri="{FF2B5EF4-FFF2-40B4-BE49-F238E27FC236}">
                <a16:creationId xmlns:a16="http://schemas.microsoft.com/office/drawing/2014/main" id="{50BF435C-D1A9-47EF-8A68-9C3AE365C9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4978" y="3680162"/>
            <a:ext cx="4683761" cy="3112750"/>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52F45F1C-D992-7A45-6F8F-A0D44B0AD7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186" y="3691063"/>
            <a:ext cx="4636421" cy="3090947"/>
          </a:xfrm>
          <a:prstGeom prst="rect">
            <a:avLst/>
          </a:prstGeom>
        </p:spPr>
      </p:pic>
      <p:pic>
        <p:nvPicPr>
          <p:cNvPr id="14" name="Inhaltsplatzhalter 3">
            <a:extLst>
              <a:ext uri="{FF2B5EF4-FFF2-40B4-BE49-F238E27FC236}">
                <a16:creationId xmlns:a16="http://schemas.microsoft.com/office/drawing/2014/main" id="{3B158C17-DA13-EB15-1234-F1935A2583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59643" y="65088"/>
            <a:ext cx="622484" cy="527555"/>
          </a:xfrm>
          <a:prstGeom prst="rect">
            <a:avLst/>
          </a:prstGeom>
        </p:spPr>
      </p:pic>
      <p:pic>
        <p:nvPicPr>
          <p:cNvPr id="4098" name="Picture 2" descr="Keine Fotobeschreibung verfügbar.">
            <a:extLst>
              <a:ext uri="{FF2B5EF4-FFF2-40B4-BE49-F238E27FC236}">
                <a16:creationId xmlns:a16="http://schemas.microsoft.com/office/drawing/2014/main" id="{AC94C550-FC97-4C40-034D-4351500558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66838" y="3680162"/>
            <a:ext cx="2319276" cy="309236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Keine Fotobeschreibung verfügbar.">
            <a:extLst>
              <a:ext uri="{FF2B5EF4-FFF2-40B4-BE49-F238E27FC236}">
                <a16:creationId xmlns:a16="http://schemas.microsoft.com/office/drawing/2014/main" id="{86804E41-3F1E-392E-F3C2-F9716E38873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66838" y="5360816"/>
            <a:ext cx="2442019" cy="1376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5592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38B10564-00F5-B044-B4EB-F790C761CC1C}"/>
              </a:ext>
            </a:extLst>
          </p:cNvPr>
          <p:cNvSpPr>
            <a:spLocks noGrp="1"/>
          </p:cNvSpPr>
          <p:nvPr>
            <p:ph type="sldNum" sz="quarter" idx="13"/>
          </p:nvPr>
        </p:nvSpPr>
        <p:spPr/>
        <p:txBody>
          <a:bodyPr/>
          <a:lstStyle/>
          <a:p>
            <a:fld id="{D36D2FC2-92FD-2246-B71C-F6BDD1C6B534}" type="slidenum">
              <a:rPr lang="de-DE" smtClean="0"/>
              <a:pPr/>
              <a:t>10</a:t>
            </a:fld>
            <a:endParaRPr lang="de-DE" dirty="0"/>
          </a:p>
        </p:txBody>
      </p:sp>
      <p:sp>
        <p:nvSpPr>
          <p:cNvPr id="9" name="Textplatzhalter 6">
            <a:extLst>
              <a:ext uri="{FF2B5EF4-FFF2-40B4-BE49-F238E27FC236}">
                <a16:creationId xmlns:a16="http://schemas.microsoft.com/office/drawing/2014/main" id="{0C2102D6-544E-433B-963E-41FF6D9C7871}"/>
              </a:ext>
            </a:extLst>
          </p:cNvPr>
          <p:cNvSpPr txBox="1">
            <a:spLocks/>
          </p:cNvSpPr>
          <p:nvPr/>
        </p:nvSpPr>
        <p:spPr>
          <a:xfrm>
            <a:off x="431994" y="77296"/>
            <a:ext cx="7270633" cy="457546"/>
          </a:xfrm>
          <a:prstGeom prst="rect">
            <a:avLst/>
          </a:prstGeom>
        </p:spPr>
        <p:txBody>
          <a:bodyPr vert="horz" lIns="0" tIns="0" rIns="0" bIns="0" rtlCol="0">
            <a:normAutofit lnSpcReduction="10000"/>
          </a:bodyPr>
          <a:lstStyle>
            <a:lvl1pPr marL="0" indent="0" algn="l" defTabSz="914400" rtl="0" eaLnBrk="1" latinLnBrk="0" hangingPunct="1">
              <a:lnSpc>
                <a:spcPct val="100000"/>
              </a:lnSpc>
              <a:spcBef>
                <a:spcPts val="1000"/>
              </a:spcBef>
              <a:buFont typeface="Arial" panose="020B0604020202020204" pitchFamily="34" charset="0"/>
              <a:buNone/>
              <a:defRPr sz="3200" kern="1200">
                <a:solidFill>
                  <a:srgbClr val="DA4D36"/>
                </a:solidFill>
                <a:latin typeface="Double Porter 1"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Verarbeitung</a:t>
            </a:r>
          </a:p>
        </p:txBody>
      </p:sp>
      <p:pic>
        <p:nvPicPr>
          <p:cNvPr id="4" name="Grafik 3">
            <a:extLst>
              <a:ext uri="{FF2B5EF4-FFF2-40B4-BE49-F238E27FC236}">
                <a16:creationId xmlns:a16="http://schemas.microsoft.com/office/drawing/2014/main" id="{CE787610-C9FA-46F0-B56E-262D53AE14A5}"/>
              </a:ext>
            </a:extLst>
          </p:cNvPr>
          <p:cNvPicPr>
            <a:picLocks noChangeAspect="1"/>
          </p:cNvPicPr>
          <p:nvPr/>
        </p:nvPicPr>
        <p:blipFill rotWithShape="1">
          <a:blip r:embed="rId2"/>
          <a:srcRect l="21399" t="27401" r="17706" b="39205"/>
          <a:stretch/>
        </p:blipFill>
        <p:spPr>
          <a:xfrm>
            <a:off x="776720" y="1916614"/>
            <a:ext cx="11300435" cy="3485896"/>
          </a:xfrm>
          <a:prstGeom prst="rect">
            <a:avLst/>
          </a:prstGeom>
        </p:spPr>
      </p:pic>
      <p:pic>
        <p:nvPicPr>
          <p:cNvPr id="6" name="Grafik 5">
            <a:extLst>
              <a:ext uri="{FF2B5EF4-FFF2-40B4-BE49-F238E27FC236}">
                <a16:creationId xmlns:a16="http://schemas.microsoft.com/office/drawing/2014/main" id="{33BD19CA-3710-49C6-A4BC-BAAB154EDC5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7683" t="28267" r="27856" b="31060"/>
          <a:stretch/>
        </p:blipFill>
        <p:spPr>
          <a:xfrm>
            <a:off x="8471967" y="823832"/>
            <a:ext cx="1586656" cy="1676491"/>
          </a:xfrm>
          <a:prstGeom prst="rect">
            <a:avLst/>
          </a:prstGeom>
        </p:spPr>
      </p:pic>
    </p:spTree>
    <p:extLst>
      <p:ext uri="{BB962C8B-B14F-4D97-AF65-F5344CB8AC3E}">
        <p14:creationId xmlns:p14="http://schemas.microsoft.com/office/powerpoint/2010/main" val="2760183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42F8C2ED-D918-2146-9502-9DB61BDE326C}"/>
              </a:ext>
            </a:extLst>
          </p:cNvPr>
          <p:cNvSpPr>
            <a:spLocks noGrp="1"/>
          </p:cNvSpPr>
          <p:nvPr>
            <p:ph type="body" sz="quarter" idx="11"/>
          </p:nvPr>
        </p:nvSpPr>
        <p:spPr/>
        <p:txBody>
          <a:bodyPr>
            <a:normAutofit fontScale="92500" lnSpcReduction="10000"/>
          </a:bodyPr>
          <a:lstStyle/>
          <a:p>
            <a:r>
              <a:rPr lang="de-DE" dirty="0"/>
              <a:t>Genuss und Ernährung, Umweltschutz und Wertschätzung</a:t>
            </a:r>
          </a:p>
        </p:txBody>
      </p:sp>
      <p:sp>
        <p:nvSpPr>
          <p:cNvPr id="5" name="Foliennummernplatzhalter 4">
            <a:extLst>
              <a:ext uri="{FF2B5EF4-FFF2-40B4-BE49-F238E27FC236}">
                <a16:creationId xmlns:a16="http://schemas.microsoft.com/office/drawing/2014/main" id="{5F00D8CE-5BBC-6B4F-B738-AF3EC8538B58}"/>
              </a:ext>
            </a:extLst>
          </p:cNvPr>
          <p:cNvSpPr>
            <a:spLocks noGrp="1"/>
          </p:cNvSpPr>
          <p:nvPr>
            <p:ph type="sldNum" sz="quarter" idx="13"/>
          </p:nvPr>
        </p:nvSpPr>
        <p:spPr/>
        <p:txBody>
          <a:bodyPr/>
          <a:lstStyle/>
          <a:p>
            <a:fld id="{D36D2FC2-92FD-2246-B71C-F6BDD1C6B534}" type="slidenum">
              <a:rPr lang="de-DE" smtClean="0"/>
              <a:pPr/>
              <a:t>11</a:t>
            </a:fld>
            <a:endParaRPr lang="de-DE" dirty="0"/>
          </a:p>
        </p:txBody>
      </p:sp>
      <p:pic>
        <p:nvPicPr>
          <p:cNvPr id="13" name="Grafik 12">
            <a:extLst>
              <a:ext uri="{FF2B5EF4-FFF2-40B4-BE49-F238E27FC236}">
                <a16:creationId xmlns:a16="http://schemas.microsoft.com/office/drawing/2014/main" id="{BA00CE90-E5E7-9C43-A599-8B71E59E71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00353" y="2211893"/>
            <a:ext cx="1823897" cy="1764000"/>
          </a:xfrm>
          <a:prstGeom prst="rect">
            <a:avLst/>
          </a:prstGeom>
        </p:spPr>
      </p:pic>
      <p:pic>
        <p:nvPicPr>
          <p:cNvPr id="21" name="Grafik 20">
            <a:extLst>
              <a:ext uri="{FF2B5EF4-FFF2-40B4-BE49-F238E27FC236}">
                <a16:creationId xmlns:a16="http://schemas.microsoft.com/office/drawing/2014/main" id="{AC8DF4FD-8FA1-8B4F-B8BA-C5A2C469F18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9" r="1415"/>
          <a:stretch/>
        </p:blipFill>
        <p:spPr>
          <a:xfrm>
            <a:off x="2320250" y="4060143"/>
            <a:ext cx="2304000" cy="1764000"/>
          </a:xfrm>
          <a:prstGeom prst="rect">
            <a:avLst/>
          </a:prstGeom>
        </p:spPr>
      </p:pic>
      <p:pic>
        <p:nvPicPr>
          <p:cNvPr id="29" name="Grafik 28">
            <a:extLst>
              <a:ext uri="{FF2B5EF4-FFF2-40B4-BE49-F238E27FC236}">
                <a16:creationId xmlns:a16="http://schemas.microsoft.com/office/drawing/2014/main" id="{00F45686-0065-AA48-B803-61FFF4E1B69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0661" y="4060143"/>
            <a:ext cx="1785337" cy="1764000"/>
          </a:xfrm>
          <a:prstGeom prst="rect">
            <a:avLst/>
          </a:prstGeom>
        </p:spPr>
      </p:pic>
      <p:pic>
        <p:nvPicPr>
          <p:cNvPr id="31" name="Grafik 30">
            <a:extLst>
              <a:ext uri="{FF2B5EF4-FFF2-40B4-BE49-F238E27FC236}">
                <a16:creationId xmlns:a16="http://schemas.microsoft.com/office/drawing/2014/main" id="{1AAC55B8-FC61-9945-AE75-54DCFAB6361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0639" r="3465"/>
          <a:stretch/>
        </p:blipFill>
        <p:spPr>
          <a:xfrm>
            <a:off x="4711967" y="4070126"/>
            <a:ext cx="1745999" cy="1764000"/>
          </a:xfrm>
          <a:prstGeom prst="rect">
            <a:avLst/>
          </a:prstGeom>
        </p:spPr>
      </p:pic>
      <p:pic>
        <p:nvPicPr>
          <p:cNvPr id="37" name="Grafik 36">
            <a:extLst>
              <a:ext uri="{FF2B5EF4-FFF2-40B4-BE49-F238E27FC236}">
                <a16:creationId xmlns:a16="http://schemas.microsoft.com/office/drawing/2014/main" id="{2B5982FF-9F4F-2E42-AB8F-04782F2FC25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710660" y="2221876"/>
            <a:ext cx="1747306" cy="1764000"/>
          </a:xfrm>
          <a:prstGeom prst="rect">
            <a:avLst/>
          </a:prstGeom>
        </p:spPr>
      </p:pic>
      <p:pic>
        <p:nvPicPr>
          <p:cNvPr id="38" name="Grafik 37">
            <a:extLst>
              <a:ext uri="{FF2B5EF4-FFF2-40B4-BE49-F238E27FC236}">
                <a16:creationId xmlns:a16="http://schemas.microsoft.com/office/drawing/2014/main" id="{3C77C653-C2E5-0B4E-90BF-A2CCCD5E0A6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42913" y="2212658"/>
            <a:ext cx="2269772" cy="1764000"/>
          </a:xfrm>
          <a:prstGeom prst="rect">
            <a:avLst/>
          </a:prstGeom>
        </p:spPr>
      </p:pic>
      <p:pic>
        <p:nvPicPr>
          <p:cNvPr id="8" name="Grafik 7">
            <a:extLst>
              <a:ext uri="{FF2B5EF4-FFF2-40B4-BE49-F238E27FC236}">
                <a16:creationId xmlns:a16="http://schemas.microsoft.com/office/drawing/2014/main" id="{47C889A8-945D-4F44-8545-11184E547FA5}"/>
              </a:ext>
            </a:extLst>
          </p:cNvPr>
          <p:cNvPicPr>
            <a:picLocks noChangeAspect="1"/>
          </p:cNvPicPr>
          <p:nvPr/>
        </p:nvPicPr>
        <p:blipFill>
          <a:blip r:embed="rId8"/>
          <a:stretch>
            <a:fillRect/>
          </a:stretch>
        </p:blipFill>
        <p:spPr>
          <a:xfrm>
            <a:off x="6540411" y="2221876"/>
            <a:ext cx="5410590" cy="3607060"/>
          </a:xfrm>
          <a:prstGeom prst="rect">
            <a:avLst/>
          </a:prstGeom>
        </p:spPr>
      </p:pic>
      <p:pic>
        <p:nvPicPr>
          <p:cNvPr id="12" name="Inhaltsplatzhalter 3">
            <a:extLst>
              <a:ext uri="{FF2B5EF4-FFF2-40B4-BE49-F238E27FC236}">
                <a16:creationId xmlns:a16="http://schemas.microsoft.com/office/drawing/2014/main" id="{18AD4481-C13A-5314-918C-4FFFD08C72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82481" y="327937"/>
            <a:ext cx="1134553" cy="961533"/>
          </a:xfrm>
          <a:prstGeom prst="rect">
            <a:avLst/>
          </a:prstGeom>
        </p:spPr>
      </p:pic>
    </p:spTree>
    <p:extLst>
      <p:ext uri="{BB962C8B-B14F-4D97-AF65-F5344CB8AC3E}">
        <p14:creationId xmlns:p14="http://schemas.microsoft.com/office/powerpoint/2010/main" val="4102946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Ist möglicherweise ein Bild von Essen">
            <a:extLst>
              <a:ext uri="{FF2B5EF4-FFF2-40B4-BE49-F238E27FC236}">
                <a16:creationId xmlns:a16="http://schemas.microsoft.com/office/drawing/2014/main" id="{DEE2D9FA-A285-42B6-6FA7-71DAA43F22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4970" y="1663078"/>
            <a:ext cx="4884857" cy="4884857"/>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Ist möglicherweise ein Bild von 4 Personen, Personen, die stehen und Innenbereich">
            <a:extLst>
              <a:ext uri="{FF2B5EF4-FFF2-40B4-BE49-F238E27FC236}">
                <a16:creationId xmlns:a16="http://schemas.microsoft.com/office/drawing/2014/main" id="{427D9DEC-335C-D0AC-96F5-A2506581D8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4215" y="1663078"/>
            <a:ext cx="6513142" cy="4884857"/>
          </a:xfrm>
          <a:prstGeom prst="rect">
            <a:avLst/>
          </a:prstGeom>
          <a:noFill/>
          <a:extLst>
            <a:ext uri="{909E8E84-426E-40DD-AFC4-6F175D3DCCD1}">
              <a14:hiddenFill xmlns:a14="http://schemas.microsoft.com/office/drawing/2010/main">
                <a:solidFill>
                  <a:srgbClr val="FFFFFF"/>
                </a:solidFill>
              </a14:hiddenFill>
            </a:ext>
          </a:extLst>
        </p:spPr>
      </p:pic>
      <p:sp>
        <p:nvSpPr>
          <p:cNvPr id="4" name="Titel 3">
            <a:extLst>
              <a:ext uri="{FF2B5EF4-FFF2-40B4-BE49-F238E27FC236}">
                <a16:creationId xmlns:a16="http://schemas.microsoft.com/office/drawing/2014/main" id="{E229B1E1-88AF-5F33-B303-899CBDC7E4E1}"/>
              </a:ext>
            </a:extLst>
          </p:cNvPr>
          <p:cNvSpPr>
            <a:spLocks noGrp="1"/>
          </p:cNvSpPr>
          <p:nvPr>
            <p:ph type="title"/>
          </p:nvPr>
        </p:nvSpPr>
        <p:spPr>
          <a:xfrm>
            <a:off x="434969" y="195444"/>
            <a:ext cx="11582387" cy="970241"/>
          </a:xfrm>
        </p:spPr>
        <p:txBody>
          <a:bodyPr/>
          <a:lstStyle/>
          <a:p>
            <a:r>
              <a:rPr lang="de-DE" dirty="0"/>
              <a:t>Wirtschaftlichkeit und Tierwohl</a:t>
            </a:r>
          </a:p>
        </p:txBody>
      </p:sp>
    </p:spTree>
    <p:extLst>
      <p:ext uri="{BB962C8B-B14F-4D97-AF65-F5344CB8AC3E}">
        <p14:creationId xmlns:p14="http://schemas.microsoft.com/office/powerpoint/2010/main" val="2839850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38B10564-00F5-B044-B4EB-F790C761CC1C}"/>
              </a:ext>
            </a:extLst>
          </p:cNvPr>
          <p:cNvSpPr>
            <a:spLocks noGrp="1"/>
          </p:cNvSpPr>
          <p:nvPr>
            <p:ph type="sldNum" sz="quarter" idx="13"/>
          </p:nvPr>
        </p:nvSpPr>
        <p:spPr/>
        <p:txBody>
          <a:bodyPr/>
          <a:lstStyle/>
          <a:p>
            <a:fld id="{D36D2FC2-92FD-2246-B71C-F6BDD1C6B534}" type="slidenum">
              <a:rPr lang="de-DE" smtClean="0"/>
              <a:pPr/>
              <a:t>13</a:t>
            </a:fld>
            <a:endParaRPr lang="de-DE" dirty="0"/>
          </a:p>
        </p:txBody>
      </p:sp>
      <p:pic>
        <p:nvPicPr>
          <p:cNvPr id="3" name="Grafik 2">
            <a:extLst>
              <a:ext uri="{FF2B5EF4-FFF2-40B4-BE49-F238E27FC236}">
                <a16:creationId xmlns:a16="http://schemas.microsoft.com/office/drawing/2014/main" id="{7DDD3997-9337-4EEC-A9C7-0FDF4FD3FA7A}"/>
              </a:ext>
            </a:extLst>
          </p:cNvPr>
          <p:cNvPicPr>
            <a:picLocks noChangeAspect="1"/>
          </p:cNvPicPr>
          <p:nvPr/>
        </p:nvPicPr>
        <p:blipFill rotWithShape="1">
          <a:blip r:embed="rId2">
            <a:extLst>
              <a:ext uri="{28A0092B-C50C-407E-A947-70E740481C1C}">
                <a14:useLocalDpi xmlns:a14="http://schemas.microsoft.com/office/drawing/2010/main" val="0"/>
              </a:ext>
            </a:extLst>
          </a:blip>
          <a:srcRect l="31032"/>
          <a:stretch/>
        </p:blipFill>
        <p:spPr>
          <a:xfrm>
            <a:off x="5564553" y="1865524"/>
            <a:ext cx="6038675" cy="4250093"/>
          </a:xfrm>
          <a:prstGeom prst="rect">
            <a:avLst/>
          </a:prstGeom>
        </p:spPr>
      </p:pic>
      <p:pic>
        <p:nvPicPr>
          <p:cNvPr id="8" name="Grafik 7">
            <a:extLst>
              <a:ext uri="{FF2B5EF4-FFF2-40B4-BE49-F238E27FC236}">
                <a16:creationId xmlns:a16="http://schemas.microsoft.com/office/drawing/2014/main" id="{4E5E5DD0-68E4-4FF0-8970-49C8CD40975F}"/>
              </a:ext>
            </a:extLst>
          </p:cNvPr>
          <p:cNvPicPr>
            <a:picLocks noChangeAspect="1"/>
          </p:cNvPicPr>
          <p:nvPr/>
        </p:nvPicPr>
        <p:blipFill rotWithShape="1">
          <a:blip r:embed="rId3">
            <a:extLst>
              <a:ext uri="{28A0092B-C50C-407E-A947-70E740481C1C}">
                <a14:useLocalDpi xmlns:a14="http://schemas.microsoft.com/office/drawing/2010/main" val="0"/>
              </a:ext>
            </a:extLst>
          </a:blip>
          <a:srcRect t="15039" b="16137"/>
          <a:stretch/>
        </p:blipFill>
        <p:spPr>
          <a:xfrm>
            <a:off x="5224495" y="665898"/>
            <a:ext cx="1743008" cy="1199626"/>
          </a:xfrm>
          <a:prstGeom prst="rect">
            <a:avLst/>
          </a:prstGeom>
        </p:spPr>
      </p:pic>
      <p:sp>
        <p:nvSpPr>
          <p:cNvPr id="9" name="Textplatzhalter 6">
            <a:extLst>
              <a:ext uri="{FF2B5EF4-FFF2-40B4-BE49-F238E27FC236}">
                <a16:creationId xmlns:a16="http://schemas.microsoft.com/office/drawing/2014/main" id="{0C2102D6-544E-433B-963E-41FF6D9C7871}"/>
              </a:ext>
            </a:extLst>
          </p:cNvPr>
          <p:cNvSpPr txBox="1">
            <a:spLocks/>
          </p:cNvSpPr>
          <p:nvPr/>
        </p:nvSpPr>
        <p:spPr>
          <a:xfrm>
            <a:off x="431994" y="77296"/>
            <a:ext cx="7270633" cy="457546"/>
          </a:xfrm>
          <a:prstGeom prst="rect">
            <a:avLst/>
          </a:prstGeom>
        </p:spPr>
        <p:txBody>
          <a:bodyPr vert="horz" lIns="0" tIns="0" rIns="0" bIns="0" rtlCol="0">
            <a:normAutofit lnSpcReduction="10000"/>
          </a:bodyPr>
          <a:lstStyle>
            <a:lvl1pPr marL="0" indent="0" algn="l" defTabSz="914400" rtl="0" eaLnBrk="1" latinLnBrk="0" hangingPunct="1">
              <a:lnSpc>
                <a:spcPct val="100000"/>
              </a:lnSpc>
              <a:spcBef>
                <a:spcPts val="1000"/>
              </a:spcBef>
              <a:buFont typeface="Arial" panose="020B0604020202020204" pitchFamily="34" charset="0"/>
              <a:buNone/>
              <a:defRPr sz="3200" kern="1200">
                <a:solidFill>
                  <a:srgbClr val="DA4D36"/>
                </a:solidFill>
                <a:latin typeface="Double Porter 1"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Schlachtung</a:t>
            </a:r>
          </a:p>
        </p:txBody>
      </p:sp>
      <p:sp>
        <p:nvSpPr>
          <p:cNvPr id="10" name="Textfeld 9">
            <a:extLst>
              <a:ext uri="{FF2B5EF4-FFF2-40B4-BE49-F238E27FC236}">
                <a16:creationId xmlns:a16="http://schemas.microsoft.com/office/drawing/2014/main" id="{7795C706-E891-4CD6-B273-B42DF57D2AEC}"/>
              </a:ext>
            </a:extLst>
          </p:cNvPr>
          <p:cNvSpPr txBox="1"/>
          <p:nvPr/>
        </p:nvSpPr>
        <p:spPr>
          <a:xfrm>
            <a:off x="3168940" y="6192102"/>
            <a:ext cx="6038675" cy="400110"/>
          </a:xfrm>
          <a:prstGeom prst="rect">
            <a:avLst/>
          </a:prstGeom>
          <a:noFill/>
        </p:spPr>
        <p:txBody>
          <a:bodyPr wrap="square" rtlCol="0">
            <a:spAutoFit/>
          </a:bodyPr>
          <a:lstStyle/>
          <a:p>
            <a:pPr algn="r"/>
            <a:r>
              <a:rPr lang="de-DE" sz="2000" dirty="0">
                <a:solidFill>
                  <a:srgbClr val="27465C"/>
                </a:solidFill>
                <a:latin typeface="Double Porter 5" pitchFamily="50" charset="0"/>
              </a:rPr>
              <a:t>Niko &amp; Paul Brand</a:t>
            </a:r>
          </a:p>
        </p:txBody>
      </p:sp>
      <p:pic>
        <p:nvPicPr>
          <p:cNvPr id="7" name="Inhaltsplatzhalter 3">
            <a:extLst>
              <a:ext uri="{FF2B5EF4-FFF2-40B4-BE49-F238E27FC236}">
                <a16:creationId xmlns:a16="http://schemas.microsoft.com/office/drawing/2014/main" id="{9786EB2C-C3B3-7FF3-4342-DB6639474C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60822" y="329289"/>
            <a:ext cx="1134553" cy="961533"/>
          </a:xfrm>
          <a:prstGeom prst="rect">
            <a:avLst/>
          </a:prstGeom>
        </p:spPr>
      </p:pic>
      <p:pic>
        <p:nvPicPr>
          <p:cNvPr id="22530" name="Picture 2" descr="Ist möglicherweise ein Bild von Essen">
            <a:extLst>
              <a:ext uri="{FF2B5EF4-FFF2-40B4-BE49-F238E27FC236}">
                <a16:creationId xmlns:a16="http://schemas.microsoft.com/office/drawing/2014/main" id="{4B5DA020-AAA1-806E-DBCB-C5066DC261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3623" y="1178135"/>
            <a:ext cx="3910517" cy="5214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879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38B10564-00F5-B044-B4EB-F790C761CC1C}"/>
              </a:ext>
            </a:extLst>
          </p:cNvPr>
          <p:cNvSpPr>
            <a:spLocks noGrp="1"/>
          </p:cNvSpPr>
          <p:nvPr>
            <p:ph type="sldNum" sz="quarter" idx="13"/>
          </p:nvPr>
        </p:nvSpPr>
        <p:spPr/>
        <p:txBody>
          <a:bodyPr/>
          <a:lstStyle/>
          <a:p>
            <a:fld id="{D36D2FC2-92FD-2246-B71C-F6BDD1C6B534}" type="slidenum">
              <a:rPr lang="de-DE" smtClean="0"/>
              <a:pPr/>
              <a:t>14</a:t>
            </a:fld>
            <a:endParaRPr lang="de-DE" dirty="0"/>
          </a:p>
        </p:txBody>
      </p:sp>
      <p:sp>
        <p:nvSpPr>
          <p:cNvPr id="9" name="Textplatzhalter 6">
            <a:extLst>
              <a:ext uri="{FF2B5EF4-FFF2-40B4-BE49-F238E27FC236}">
                <a16:creationId xmlns:a16="http://schemas.microsoft.com/office/drawing/2014/main" id="{0C2102D6-544E-433B-963E-41FF6D9C7871}"/>
              </a:ext>
            </a:extLst>
          </p:cNvPr>
          <p:cNvSpPr txBox="1">
            <a:spLocks/>
          </p:cNvSpPr>
          <p:nvPr/>
        </p:nvSpPr>
        <p:spPr>
          <a:xfrm>
            <a:off x="431994" y="77296"/>
            <a:ext cx="7270633" cy="457546"/>
          </a:xfrm>
          <a:prstGeom prst="rect">
            <a:avLst/>
          </a:prstGeom>
        </p:spPr>
        <p:txBody>
          <a:bodyPr vert="horz" lIns="0" tIns="0" rIns="0" bIns="0" rtlCol="0">
            <a:normAutofit lnSpcReduction="10000"/>
          </a:bodyPr>
          <a:lstStyle>
            <a:lvl1pPr marL="0" indent="0" algn="l" defTabSz="914400" rtl="0" eaLnBrk="1" latinLnBrk="0" hangingPunct="1">
              <a:lnSpc>
                <a:spcPct val="100000"/>
              </a:lnSpc>
              <a:spcBef>
                <a:spcPts val="1000"/>
              </a:spcBef>
              <a:buFont typeface="Arial" panose="020B0604020202020204" pitchFamily="34" charset="0"/>
              <a:buNone/>
              <a:defRPr sz="3200" kern="1200">
                <a:solidFill>
                  <a:srgbClr val="DA4D36"/>
                </a:solidFill>
                <a:latin typeface="Double Porter 1"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Schlachtung</a:t>
            </a:r>
          </a:p>
        </p:txBody>
      </p:sp>
      <p:pic>
        <p:nvPicPr>
          <p:cNvPr id="2" name="Grafik 1">
            <a:extLst>
              <a:ext uri="{FF2B5EF4-FFF2-40B4-BE49-F238E27FC236}">
                <a16:creationId xmlns:a16="http://schemas.microsoft.com/office/drawing/2014/main" id="{76CF2A53-477B-45A9-942B-0EB771FFEA34}"/>
              </a:ext>
            </a:extLst>
          </p:cNvPr>
          <p:cNvPicPr>
            <a:picLocks noChangeAspect="1"/>
          </p:cNvPicPr>
          <p:nvPr/>
        </p:nvPicPr>
        <p:blipFill rotWithShape="1">
          <a:blip r:embed="rId2">
            <a:clrChange>
              <a:clrFrom>
                <a:srgbClr val="FFFFFF"/>
              </a:clrFrom>
              <a:clrTo>
                <a:srgbClr val="FFFFFF">
                  <a:alpha val="0"/>
                </a:srgbClr>
              </a:clrTo>
            </a:clrChange>
          </a:blip>
          <a:srcRect t="17376"/>
          <a:stretch/>
        </p:blipFill>
        <p:spPr>
          <a:xfrm>
            <a:off x="1372998" y="1715549"/>
            <a:ext cx="9446004" cy="3032776"/>
          </a:xfrm>
          <a:prstGeom prst="rect">
            <a:avLst/>
          </a:prstGeom>
        </p:spPr>
      </p:pic>
      <p:sp>
        <p:nvSpPr>
          <p:cNvPr id="6" name="Textfeld 5">
            <a:extLst>
              <a:ext uri="{FF2B5EF4-FFF2-40B4-BE49-F238E27FC236}">
                <a16:creationId xmlns:a16="http://schemas.microsoft.com/office/drawing/2014/main" id="{DBF23CDD-C9CF-42FA-AA44-CC001040436E}"/>
              </a:ext>
            </a:extLst>
          </p:cNvPr>
          <p:cNvSpPr txBox="1"/>
          <p:nvPr/>
        </p:nvSpPr>
        <p:spPr>
          <a:xfrm>
            <a:off x="1372998" y="5142451"/>
            <a:ext cx="9446003" cy="830997"/>
          </a:xfrm>
          <a:prstGeom prst="rect">
            <a:avLst/>
          </a:prstGeom>
          <a:noFill/>
        </p:spPr>
        <p:txBody>
          <a:bodyPr wrap="square" rtlCol="0">
            <a:spAutoFit/>
          </a:bodyPr>
          <a:lstStyle/>
          <a:p>
            <a:pPr algn="ctr"/>
            <a:r>
              <a:rPr lang="de-DE" sz="2400" dirty="0">
                <a:solidFill>
                  <a:srgbClr val="27465C"/>
                </a:solidFill>
                <a:latin typeface="Double Porter 5" pitchFamily="50" charset="0"/>
              </a:rPr>
              <a:t>xxx Mitarbeiter sorgen für reibungslose Abläufe bei der Schlachtung von xxx Tiere pro Tag/WOCHE.</a:t>
            </a:r>
          </a:p>
        </p:txBody>
      </p:sp>
      <p:pic>
        <p:nvPicPr>
          <p:cNvPr id="7" name="Inhaltsplatzhalter 3">
            <a:extLst>
              <a:ext uri="{FF2B5EF4-FFF2-40B4-BE49-F238E27FC236}">
                <a16:creationId xmlns:a16="http://schemas.microsoft.com/office/drawing/2014/main" id="{F518F5F7-96DA-71B5-CDC5-D9CA394573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0822" y="329289"/>
            <a:ext cx="1134553" cy="961533"/>
          </a:xfrm>
          <a:prstGeom prst="rect">
            <a:avLst/>
          </a:prstGeom>
        </p:spPr>
      </p:pic>
    </p:spTree>
    <p:extLst>
      <p:ext uri="{BB962C8B-B14F-4D97-AF65-F5344CB8AC3E}">
        <p14:creationId xmlns:p14="http://schemas.microsoft.com/office/powerpoint/2010/main" val="1690013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7CEE62-C85B-547C-C037-C9A2FE97C477}"/>
              </a:ext>
            </a:extLst>
          </p:cNvPr>
          <p:cNvSpPr>
            <a:spLocks noGrp="1"/>
          </p:cNvSpPr>
          <p:nvPr>
            <p:ph type="title"/>
          </p:nvPr>
        </p:nvSpPr>
        <p:spPr/>
        <p:txBody>
          <a:bodyPr/>
          <a:lstStyle/>
          <a:p>
            <a:r>
              <a:rPr lang="de-DE" dirty="0"/>
              <a:t>Tierschutz Düsseldorf</a:t>
            </a:r>
          </a:p>
        </p:txBody>
      </p:sp>
      <p:pic>
        <p:nvPicPr>
          <p:cNvPr id="15362" name="Picture 2" descr="Ist möglicherweise ein Bild von 1 Person">
            <a:extLst>
              <a:ext uri="{FF2B5EF4-FFF2-40B4-BE49-F238E27FC236}">
                <a16:creationId xmlns:a16="http://schemas.microsoft.com/office/drawing/2014/main" id="{4D00E351-3441-97EE-BF33-EDE9FBD415A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84321" y="2624538"/>
            <a:ext cx="5090507" cy="3817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912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AB1266-4E4E-417E-8BAC-352A21FB7F4A}"/>
              </a:ext>
            </a:extLst>
          </p:cNvPr>
          <p:cNvSpPr>
            <a:spLocks noGrp="1"/>
          </p:cNvSpPr>
          <p:nvPr>
            <p:ph type="title"/>
          </p:nvPr>
        </p:nvSpPr>
        <p:spPr>
          <a:xfrm>
            <a:off x="838199" y="167268"/>
            <a:ext cx="7469460" cy="1204332"/>
          </a:xfrm>
        </p:spPr>
        <p:txBody>
          <a:bodyPr>
            <a:normAutofit fontScale="90000"/>
          </a:bodyPr>
          <a:lstStyle/>
          <a:p>
            <a:r>
              <a:rPr lang="de-DE" sz="2400" dirty="0"/>
              <a:t>Was will ich?</a:t>
            </a:r>
            <a:br>
              <a:rPr lang="de-DE" sz="2400" dirty="0"/>
            </a:br>
            <a:r>
              <a:rPr lang="de-DE" sz="2400" dirty="0"/>
              <a:t>Womit fühle ich mich wohl?</a:t>
            </a:r>
            <a:br>
              <a:rPr lang="de-DE" sz="2400" dirty="0"/>
            </a:br>
            <a:r>
              <a:rPr lang="de-DE" sz="2400" b="0" i="0" u="none" strike="noStrike" dirty="0">
                <a:solidFill>
                  <a:srgbClr val="000000"/>
                </a:solidFill>
                <a:effectLst/>
                <a:latin typeface="arial" panose="020B0604020202020204" pitchFamily="34" charset="0"/>
              </a:rPr>
              <a:t>Reaktionen anderer Landwirte und der Verbraucher…..</a:t>
            </a:r>
            <a:endParaRPr lang="de-DE" sz="2400" dirty="0"/>
          </a:p>
        </p:txBody>
      </p:sp>
      <p:pic>
        <p:nvPicPr>
          <p:cNvPr id="5" name="Inhaltsplatzhalter 4" descr="Ein Bild, das Tier, Gras, Säugetier, Schaf enthält.&#10;&#10;Automatisch generierte Beschreibung">
            <a:extLst>
              <a:ext uri="{FF2B5EF4-FFF2-40B4-BE49-F238E27FC236}">
                <a16:creationId xmlns:a16="http://schemas.microsoft.com/office/drawing/2014/main" id="{203AF3AF-8B4A-4F58-A95A-E05C3DB021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3083" y="1997090"/>
            <a:ext cx="4033857" cy="4033857"/>
          </a:xfrm>
        </p:spPr>
      </p:pic>
      <p:pic>
        <p:nvPicPr>
          <p:cNvPr id="4" name="Inhaltsplatzhalter 3">
            <a:extLst>
              <a:ext uri="{FF2B5EF4-FFF2-40B4-BE49-F238E27FC236}">
                <a16:creationId xmlns:a16="http://schemas.microsoft.com/office/drawing/2014/main" id="{E830384B-B0FB-E8B5-9A65-05F9639AB3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73776" y="118115"/>
            <a:ext cx="1018291" cy="863001"/>
          </a:xfrm>
          <a:prstGeom prst="rect">
            <a:avLst/>
          </a:prstGeom>
        </p:spPr>
      </p:pic>
    </p:spTree>
    <p:extLst>
      <p:ext uri="{BB962C8B-B14F-4D97-AF65-F5344CB8AC3E}">
        <p14:creationId xmlns:p14="http://schemas.microsoft.com/office/powerpoint/2010/main" val="1181126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2E29B5-F664-7566-E92D-D6BC286EF78B}"/>
              </a:ext>
            </a:extLst>
          </p:cNvPr>
          <p:cNvSpPr>
            <a:spLocks noGrp="1"/>
          </p:cNvSpPr>
          <p:nvPr>
            <p:ph type="title"/>
          </p:nvPr>
        </p:nvSpPr>
        <p:spPr/>
        <p:txBody>
          <a:bodyPr/>
          <a:lstStyle/>
          <a:p>
            <a:r>
              <a:rPr lang="de-DE" dirty="0"/>
              <a:t>Aktivstallkonzept</a:t>
            </a:r>
          </a:p>
        </p:txBody>
      </p:sp>
      <p:sp>
        <p:nvSpPr>
          <p:cNvPr id="3" name="Inhaltsplatzhalter 2">
            <a:extLst>
              <a:ext uri="{FF2B5EF4-FFF2-40B4-BE49-F238E27FC236}">
                <a16:creationId xmlns:a16="http://schemas.microsoft.com/office/drawing/2014/main" id="{ED26E19B-511D-EB1C-CB71-3E5AB0C419D2}"/>
              </a:ext>
            </a:extLst>
          </p:cNvPr>
          <p:cNvSpPr>
            <a:spLocks noGrp="1"/>
          </p:cNvSpPr>
          <p:nvPr>
            <p:ph idx="1"/>
          </p:nvPr>
        </p:nvSpPr>
        <p:spPr/>
        <p:txBody>
          <a:bodyPr>
            <a:normAutofit fontScale="85000" lnSpcReduction="10000"/>
          </a:bodyPr>
          <a:lstStyle/>
          <a:p>
            <a:r>
              <a:rPr lang="de-DE" sz="1800" dirty="0">
                <a:solidFill>
                  <a:srgbClr val="000000"/>
                </a:solidFill>
                <a:effectLst/>
                <a:latin typeface="Calibri" panose="020F0502020204030204" pitchFamily="34" charset="0"/>
                <a:ea typeface="SimSun" panose="02010600030101010101" pitchFamily="2" charset="-122"/>
              </a:rPr>
              <a:t>Wir möchten mit unserem Aktivstallkonzept Schweinehaltung und Landwirtschaft allgemein, Schlachtung und Verarbeitung  in Deutschland wieder sichtbar machen.</a:t>
            </a:r>
            <a:br>
              <a:rPr lang="de-DE" sz="1800" dirty="0">
                <a:solidFill>
                  <a:srgbClr val="000000"/>
                </a:solidFill>
                <a:effectLst/>
                <a:latin typeface="Calibri" panose="020F0502020204030204" pitchFamily="34" charset="0"/>
                <a:ea typeface="SimSun" panose="02010600030101010101" pitchFamily="2" charset="-122"/>
              </a:rPr>
            </a:br>
            <a:r>
              <a:rPr lang="de-DE" sz="1800" dirty="0">
                <a:solidFill>
                  <a:srgbClr val="000000"/>
                </a:solidFill>
                <a:effectLst/>
                <a:latin typeface="Calibri" panose="020F0502020204030204" pitchFamily="34" charset="0"/>
                <a:ea typeface="SimSun" panose="02010600030101010101" pitchFamily="2" charset="-122"/>
              </a:rPr>
              <a:t>Tiere im Stroh, auf offenen Terrassen - Sichtbar, hörbar und manchmal auch </a:t>
            </a:r>
            <a:r>
              <a:rPr lang="de-DE" sz="1800" dirty="0" err="1">
                <a:solidFill>
                  <a:srgbClr val="000000"/>
                </a:solidFill>
                <a:effectLst/>
                <a:latin typeface="Calibri" panose="020F0502020204030204" pitchFamily="34" charset="0"/>
                <a:ea typeface="SimSun" panose="02010600030101010101" pitchFamily="2" charset="-122"/>
              </a:rPr>
              <a:t>erriechbar</a:t>
            </a:r>
            <a:r>
              <a:rPr lang="de-DE" sz="1800" dirty="0">
                <a:solidFill>
                  <a:srgbClr val="000000"/>
                </a:solidFill>
                <a:effectLst/>
                <a:latin typeface="Calibri" panose="020F0502020204030204" pitchFamily="34" charset="0"/>
                <a:ea typeface="SimSun" panose="02010600030101010101" pitchFamily="2" charset="-122"/>
              </a:rPr>
              <a:t>.</a:t>
            </a:r>
            <a:br>
              <a:rPr lang="de-DE" sz="1800" dirty="0">
                <a:solidFill>
                  <a:srgbClr val="000000"/>
                </a:solidFill>
                <a:effectLst/>
                <a:latin typeface="Calibri" panose="020F0502020204030204" pitchFamily="34" charset="0"/>
                <a:ea typeface="SimSun" panose="02010600030101010101" pitchFamily="2" charset="-122"/>
              </a:rPr>
            </a:br>
            <a:r>
              <a:rPr lang="de-DE" sz="1800" dirty="0">
                <a:solidFill>
                  <a:srgbClr val="000000"/>
                </a:solidFill>
                <a:effectLst/>
                <a:latin typeface="Calibri" panose="020F0502020204030204" pitchFamily="34" charset="0"/>
                <a:ea typeface="SimSun" panose="02010600030101010101" pitchFamily="2" charset="-122"/>
              </a:rPr>
              <a:t>Wir möchten den Tieren ermöglichen, Sonne zu erleben, Wärme, Kälte, Regen und auch Wind.</a:t>
            </a:r>
            <a:br>
              <a:rPr lang="de-DE" sz="1800" dirty="0">
                <a:solidFill>
                  <a:srgbClr val="000000"/>
                </a:solidFill>
                <a:effectLst/>
                <a:latin typeface="Calibri" panose="020F0502020204030204" pitchFamily="34" charset="0"/>
                <a:ea typeface="SimSun" panose="02010600030101010101" pitchFamily="2" charset="-122"/>
              </a:rPr>
            </a:br>
            <a:r>
              <a:rPr lang="de-DE" sz="1800" dirty="0">
                <a:solidFill>
                  <a:srgbClr val="000000"/>
                </a:solidFill>
                <a:effectLst/>
                <a:latin typeface="Calibri" panose="020F0502020204030204" pitchFamily="34" charset="0"/>
                <a:ea typeface="SimSun" panose="02010600030101010101" pitchFamily="2" charset="-122"/>
              </a:rPr>
              <a:t>Sie sollen ihren Drang zum Wühlen, Suhlen, Baden und Rennen ausleben können, und das zurück bis zur Muttersau oder zum geborenen Ferkel.  Das ist für mich ein besonders leuchtender Mosaikstein. </a:t>
            </a:r>
            <a:br>
              <a:rPr lang="de-DE" sz="1800" dirty="0">
                <a:solidFill>
                  <a:srgbClr val="000000"/>
                </a:solidFill>
                <a:effectLst/>
                <a:latin typeface="Calibri" panose="020F0502020204030204" pitchFamily="34" charset="0"/>
                <a:ea typeface="SimSun" panose="02010600030101010101" pitchFamily="2" charset="-122"/>
              </a:rPr>
            </a:br>
            <a:r>
              <a:rPr lang="de-DE" sz="1800" dirty="0">
                <a:solidFill>
                  <a:srgbClr val="000000"/>
                </a:solidFill>
                <a:effectLst/>
                <a:latin typeface="Calibri" panose="020F0502020204030204" pitchFamily="34" charset="0"/>
                <a:ea typeface="SimSun" panose="02010600030101010101" pitchFamily="2" charset="-122"/>
              </a:rPr>
              <a:t>Deshalb bieten wir Aktivstalllandwirte unseren Tieren viel Abwechslung in Bewegung und Fütterung, inklusive Leckerlies der Saison. Aktivstall für Schweine steht für ein Konzept, dass bewusst ganzheitlich in Kreisläufen aus Ackerbau, Tierhaltung und Ernährung arbeitet, und die Vorteile aus bestehenden unterschiedlichsten Konzepten vereint - Kurze Transportwege, Beschäftigungswelt rund um das Ringelschwanz-Schwein mit ganz viel Abwechslung in Bewegung und Fütterung, Transparenz und Genuss. Außerdem werden gemeinsam mit dem Verarbeitungspartner glücksatt alle Verkäuferinnen geschult.</a:t>
            </a:r>
            <a:endParaRPr lang="de-DE" dirty="0"/>
          </a:p>
        </p:txBody>
      </p:sp>
    </p:spTree>
    <p:extLst>
      <p:ext uri="{BB962C8B-B14F-4D97-AF65-F5344CB8AC3E}">
        <p14:creationId xmlns:p14="http://schemas.microsoft.com/office/powerpoint/2010/main" val="3014606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1BF735-45AE-4BF4-AE86-09EA6C00C72D}"/>
              </a:ext>
            </a:extLst>
          </p:cNvPr>
          <p:cNvSpPr>
            <a:spLocks noGrp="1"/>
          </p:cNvSpPr>
          <p:nvPr>
            <p:ph type="title"/>
          </p:nvPr>
        </p:nvSpPr>
        <p:spPr>
          <a:xfrm>
            <a:off x="758284" y="223023"/>
            <a:ext cx="10158760" cy="1795347"/>
          </a:xfrm>
        </p:spPr>
        <p:txBody>
          <a:bodyPr>
            <a:normAutofit/>
          </a:bodyPr>
          <a:lstStyle/>
          <a:p>
            <a:r>
              <a:rPr lang="de-DE" sz="2000" dirty="0"/>
              <a:t>Die </a:t>
            </a:r>
            <a:r>
              <a:rPr lang="de-DE" sz="2000" dirty="0" err="1"/>
              <a:t>Omasau</a:t>
            </a:r>
            <a:r>
              <a:rPr lang="de-DE" sz="2000" dirty="0"/>
              <a:t> </a:t>
            </a:r>
            <a:br>
              <a:rPr lang="de-DE" sz="2000" dirty="0"/>
            </a:br>
            <a:br>
              <a:rPr lang="de-DE" sz="2000" dirty="0"/>
            </a:br>
            <a:r>
              <a:rPr lang="de-DE" sz="2000" dirty="0"/>
              <a:t>Grundstock für Mütterlichkeit</a:t>
            </a:r>
          </a:p>
        </p:txBody>
      </p:sp>
      <p:pic>
        <p:nvPicPr>
          <p:cNvPr id="5" name="Inhaltsplatzhalter 4">
            <a:extLst>
              <a:ext uri="{FF2B5EF4-FFF2-40B4-BE49-F238E27FC236}">
                <a16:creationId xmlns:a16="http://schemas.microsoft.com/office/drawing/2014/main" id="{E739A8CC-EABB-475B-B6EC-3A8BDA0042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61665" y="2581517"/>
            <a:ext cx="4599517" cy="3449638"/>
          </a:xfrm>
        </p:spPr>
      </p:pic>
      <p:pic>
        <p:nvPicPr>
          <p:cNvPr id="4" name="Inhaltsplatzhalter 3">
            <a:extLst>
              <a:ext uri="{FF2B5EF4-FFF2-40B4-BE49-F238E27FC236}">
                <a16:creationId xmlns:a16="http://schemas.microsoft.com/office/drawing/2014/main" id="{342FA7C9-095C-8E3E-9AC7-442108584A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8308" y="99856"/>
            <a:ext cx="1134553" cy="961533"/>
          </a:xfrm>
          <a:prstGeom prst="rect">
            <a:avLst/>
          </a:prstGeom>
        </p:spPr>
      </p:pic>
      <p:pic>
        <p:nvPicPr>
          <p:cNvPr id="16386" name="Picture 2" descr="Ist möglicherweise ein Bild von 2 Personen">
            <a:extLst>
              <a:ext uri="{FF2B5EF4-FFF2-40B4-BE49-F238E27FC236}">
                <a16:creationId xmlns:a16="http://schemas.microsoft.com/office/drawing/2014/main" id="{2248B40F-8A96-53BC-DDBC-0858170A6B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682" y="2581517"/>
            <a:ext cx="4599517" cy="3449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2459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86DB56-962A-56DB-E148-C3AD9B933827}"/>
              </a:ext>
            </a:extLst>
          </p:cNvPr>
          <p:cNvSpPr>
            <a:spLocks noGrp="1"/>
          </p:cNvSpPr>
          <p:nvPr>
            <p:ph type="title"/>
          </p:nvPr>
        </p:nvSpPr>
        <p:spPr>
          <a:xfrm>
            <a:off x="2437092" y="62821"/>
            <a:ext cx="6078693" cy="704997"/>
          </a:xfrm>
        </p:spPr>
        <p:txBody>
          <a:bodyPr>
            <a:noAutofit/>
          </a:bodyPr>
          <a:lstStyle/>
          <a:p>
            <a:r>
              <a:rPr lang="de-DE" dirty="0"/>
              <a:t>        Die Muttersauen</a:t>
            </a:r>
          </a:p>
        </p:txBody>
      </p:sp>
      <p:pic>
        <p:nvPicPr>
          <p:cNvPr id="7176" name="Picture 8" descr="Ist möglicherweise ein Bild von steht, Tier und Innenbereich">
            <a:extLst>
              <a:ext uri="{FF2B5EF4-FFF2-40B4-BE49-F238E27FC236}">
                <a16:creationId xmlns:a16="http://schemas.microsoft.com/office/drawing/2014/main" id="{2D0C3E3E-DD78-13CD-F95D-EE5C76CA68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8102" y="1239390"/>
            <a:ext cx="3477979" cy="260848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st möglicherweise ein Bild von Gras">
            <a:extLst>
              <a:ext uri="{FF2B5EF4-FFF2-40B4-BE49-F238E27FC236}">
                <a16:creationId xmlns:a16="http://schemas.microsoft.com/office/drawing/2014/main" id="{536C8732-6DE9-B109-F422-B9D935AD3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102" y="4008355"/>
            <a:ext cx="3477979" cy="2608484"/>
          </a:xfrm>
          <a:prstGeom prst="rect">
            <a:avLst/>
          </a:prstGeom>
          <a:noFill/>
          <a:extLst>
            <a:ext uri="{909E8E84-426E-40DD-AFC4-6F175D3DCCD1}">
              <a14:hiddenFill xmlns:a14="http://schemas.microsoft.com/office/drawing/2010/main">
                <a:solidFill>
                  <a:srgbClr val="FFFFFF"/>
                </a:solidFill>
              </a14:hiddenFill>
            </a:ext>
          </a:extLst>
        </p:spPr>
      </p:pic>
      <p:pic>
        <p:nvPicPr>
          <p:cNvPr id="4" name="Inhaltsplatzhalter 4">
            <a:extLst>
              <a:ext uri="{FF2B5EF4-FFF2-40B4-BE49-F238E27FC236}">
                <a16:creationId xmlns:a16="http://schemas.microsoft.com/office/drawing/2014/main" id="{F98352CA-D63F-27F3-EA20-F8DD85FDB4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7745" y="4008354"/>
            <a:ext cx="3477979" cy="2608485"/>
          </a:xfrm>
          <a:prstGeom prst="rect">
            <a:avLst/>
          </a:prstGeom>
        </p:spPr>
      </p:pic>
      <p:pic>
        <p:nvPicPr>
          <p:cNvPr id="7178" name="Picture 10" descr="Ist möglicherweise ein Bild von Essen und Innenbereich">
            <a:extLst>
              <a:ext uri="{FF2B5EF4-FFF2-40B4-BE49-F238E27FC236}">
                <a16:creationId xmlns:a16="http://schemas.microsoft.com/office/drawing/2014/main" id="{9943A02D-4096-CEBC-4DBA-A17CBFFA4D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7745" y="1239389"/>
            <a:ext cx="3477980" cy="2608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090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0D83A9-5EAC-A7A9-9611-802865122ACC}"/>
              </a:ext>
            </a:extLst>
          </p:cNvPr>
          <p:cNvSpPr>
            <a:spLocks noGrp="1"/>
          </p:cNvSpPr>
          <p:nvPr>
            <p:ph type="title"/>
          </p:nvPr>
        </p:nvSpPr>
        <p:spPr/>
        <p:txBody>
          <a:bodyPr/>
          <a:lstStyle/>
          <a:p>
            <a:r>
              <a:rPr lang="de-DE" dirty="0"/>
              <a:t>Reizthema Tierwohl:</a:t>
            </a:r>
          </a:p>
        </p:txBody>
      </p:sp>
      <p:sp>
        <p:nvSpPr>
          <p:cNvPr id="3" name="Inhaltsplatzhalter 2">
            <a:extLst>
              <a:ext uri="{FF2B5EF4-FFF2-40B4-BE49-F238E27FC236}">
                <a16:creationId xmlns:a16="http://schemas.microsoft.com/office/drawing/2014/main" id="{B4738E36-AC08-E414-E26D-15620DD6B8E1}"/>
              </a:ext>
            </a:extLst>
          </p:cNvPr>
          <p:cNvSpPr>
            <a:spLocks noGrp="1"/>
          </p:cNvSpPr>
          <p:nvPr>
            <p:ph idx="1"/>
          </p:nvPr>
        </p:nvSpPr>
        <p:spPr/>
        <p:txBody>
          <a:bodyPr/>
          <a:lstStyle/>
          <a:p>
            <a:pPr marL="0" indent="0">
              <a:buNone/>
            </a:pPr>
            <a:r>
              <a:rPr lang="de-DE" dirty="0"/>
              <a:t>Eine längst erfüllte Forderung oder ein rotes Tuch?</a:t>
            </a:r>
          </a:p>
          <a:p>
            <a:pPr marL="0" indent="0">
              <a:buNone/>
            </a:pPr>
            <a:endParaRPr lang="de-DE" dirty="0"/>
          </a:p>
          <a:p>
            <a:pPr marL="0" indent="0">
              <a:buNone/>
            </a:pPr>
            <a:r>
              <a:rPr lang="de-DE" dirty="0"/>
              <a:t>Weder noch – Schuldzuweisungen...</a:t>
            </a:r>
          </a:p>
        </p:txBody>
      </p:sp>
    </p:spTree>
    <p:extLst>
      <p:ext uri="{BB962C8B-B14F-4D97-AF65-F5344CB8AC3E}">
        <p14:creationId xmlns:p14="http://schemas.microsoft.com/office/powerpoint/2010/main" val="2892500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6232C5-F10E-458E-BA06-5D0FBEF24FFF}"/>
              </a:ext>
            </a:extLst>
          </p:cNvPr>
          <p:cNvSpPr>
            <a:spLocks noGrp="1"/>
          </p:cNvSpPr>
          <p:nvPr>
            <p:ph type="title"/>
          </p:nvPr>
        </p:nvSpPr>
        <p:spPr>
          <a:xfrm flipH="1" flipV="1">
            <a:off x="0" y="0"/>
            <a:ext cx="55757" cy="55756"/>
          </a:xfrm>
        </p:spPr>
        <p:txBody>
          <a:bodyPr>
            <a:normAutofit fontScale="90000"/>
          </a:bodyPr>
          <a:lstStyle/>
          <a:p>
            <a:r>
              <a:rPr lang="de-DE" dirty="0"/>
              <a:t>Was brauchen Babys?</a:t>
            </a:r>
            <a:br>
              <a:rPr lang="de-DE" dirty="0"/>
            </a:br>
            <a:r>
              <a:rPr lang="de-DE" dirty="0"/>
              <a:t>-</a:t>
            </a:r>
            <a:r>
              <a:rPr lang="de-DE" sz="2800" dirty="0"/>
              <a:t>Fließendes Konzept aus Aufzucht und Mast </a:t>
            </a:r>
            <a:br>
              <a:rPr lang="de-DE" sz="2800" dirty="0"/>
            </a:br>
            <a:r>
              <a:rPr lang="de-DE" sz="2800" dirty="0"/>
              <a:t>- </a:t>
            </a:r>
            <a:r>
              <a:rPr lang="de-DE" sz="2700" dirty="0"/>
              <a:t>Zeit</a:t>
            </a:r>
            <a:br>
              <a:rPr lang="de-DE" sz="2700" dirty="0"/>
            </a:br>
            <a:r>
              <a:rPr lang="de-DE" sz="2700" dirty="0"/>
              <a:t>-</a:t>
            </a:r>
            <a:r>
              <a:rPr lang="de-DE" sz="2700" dirty="0" err="1"/>
              <a:t>Umstallstress</a:t>
            </a:r>
            <a:r>
              <a:rPr lang="de-DE" sz="2700" dirty="0"/>
              <a:t> (Mama weg, Milch weg, </a:t>
            </a:r>
            <a:r>
              <a:rPr lang="de-DE" sz="2700" dirty="0" err="1"/>
              <a:t>Tränkesystem</a:t>
            </a:r>
            <a:r>
              <a:rPr lang="de-DE" sz="2700" dirty="0"/>
              <a:t> und bekanntes Futter weg…</a:t>
            </a:r>
            <a:br>
              <a:rPr lang="de-DE" sz="2700" dirty="0"/>
            </a:br>
            <a:r>
              <a:rPr lang="de-DE" sz="2700" dirty="0"/>
              <a:t>-Milchpulver</a:t>
            </a:r>
            <a:br>
              <a:rPr lang="de-DE" sz="2700" dirty="0"/>
            </a:br>
            <a:r>
              <a:rPr lang="de-DE" sz="2700" dirty="0"/>
              <a:t>-Nester, Klimazonen, Ruhen</a:t>
            </a:r>
            <a:br>
              <a:rPr lang="de-DE" sz="2700" dirty="0"/>
            </a:br>
            <a:r>
              <a:rPr lang="de-DE" sz="2700" dirty="0"/>
              <a:t>-keine Geschwister trennen</a:t>
            </a:r>
            <a:br>
              <a:rPr lang="de-DE" sz="2700" dirty="0"/>
            </a:br>
            <a:r>
              <a:rPr lang="de-DE" sz="2700" dirty="0"/>
              <a:t>-toben (Buchtenlänge)</a:t>
            </a:r>
            <a:br>
              <a:rPr lang="de-DE" sz="2700" dirty="0"/>
            </a:br>
            <a:r>
              <a:rPr lang="de-DE" sz="2700" dirty="0"/>
              <a:t>-Fütterung – der erste Biss entscheidet</a:t>
            </a:r>
            <a:br>
              <a:rPr lang="de-DE" sz="2700" dirty="0"/>
            </a:br>
            <a:r>
              <a:rPr lang="de-DE" sz="2700" dirty="0"/>
              <a:t>- </a:t>
            </a:r>
            <a:r>
              <a:rPr lang="de-DE" sz="2400" dirty="0"/>
              <a:t>Schmackhaftes Futter mit viel Gerste</a:t>
            </a:r>
            <a:br>
              <a:rPr lang="de-DE" sz="2700" dirty="0"/>
            </a:br>
            <a:r>
              <a:rPr lang="de-DE" sz="2700" dirty="0"/>
              <a:t>-Wasser</a:t>
            </a:r>
          </a:p>
        </p:txBody>
      </p:sp>
      <p:pic>
        <p:nvPicPr>
          <p:cNvPr id="5" name="Inhaltsplatzhalter 4" descr="Ein Bild, das Heu, Gras, Schaf, drinnen enthält.&#10;&#10;Automatisch generierte Beschreibung">
            <a:extLst>
              <a:ext uri="{FF2B5EF4-FFF2-40B4-BE49-F238E27FC236}">
                <a16:creationId xmlns:a16="http://schemas.microsoft.com/office/drawing/2014/main" id="{8BB2A293-3A14-4E76-B823-E15EB9AB5A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63273" y="242234"/>
            <a:ext cx="4135966" cy="3101975"/>
          </a:xfrm>
        </p:spPr>
      </p:pic>
      <p:pic>
        <p:nvPicPr>
          <p:cNvPr id="4" name="Inhaltsplatzhalter 3">
            <a:extLst>
              <a:ext uri="{FF2B5EF4-FFF2-40B4-BE49-F238E27FC236}">
                <a16:creationId xmlns:a16="http://schemas.microsoft.com/office/drawing/2014/main" id="{37C339CE-9537-DA3D-BFE3-65227D136B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01690" y="144681"/>
            <a:ext cx="1134553" cy="961533"/>
          </a:xfrm>
          <a:prstGeom prst="rect">
            <a:avLst/>
          </a:prstGeom>
        </p:spPr>
      </p:pic>
      <p:pic>
        <p:nvPicPr>
          <p:cNvPr id="8194" name="Picture 2" descr="Ist möglicherweise ein Bild von außen">
            <a:extLst>
              <a:ext uri="{FF2B5EF4-FFF2-40B4-BE49-F238E27FC236}">
                <a16:creationId xmlns:a16="http://schemas.microsoft.com/office/drawing/2014/main" id="{C5C958CF-BEDB-DB28-C2DF-821F87E0D7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37" y="3888235"/>
            <a:ext cx="3636708" cy="272753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Ist möglicherweise ein Bild von Tier und Essen">
            <a:extLst>
              <a:ext uri="{FF2B5EF4-FFF2-40B4-BE49-F238E27FC236}">
                <a16:creationId xmlns:a16="http://schemas.microsoft.com/office/drawing/2014/main" id="{D08104D8-3E51-5EB6-D8F9-E6E6DC7C29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0482" y="3818432"/>
            <a:ext cx="3636708" cy="272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686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71B60-C011-448C-9C83-B8593C2A1C3A}"/>
              </a:ext>
            </a:extLst>
          </p:cNvPr>
          <p:cNvSpPr>
            <a:spLocks noGrp="1"/>
          </p:cNvSpPr>
          <p:nvPr>
            <p:ph type="title"/>
          </p:nvPr>
        </p:nvSpPr>
        <p:spPr>
          <a:xfrm>
            <a:off x="838200" y="365125"/>
            <a:ext cx="8124316" cy="1184469"/>
          </a:xfrm>
        </p:spPr>
        <p:txBody>
          <a:bodyPr>
            <a:normAutofit fontScale="90000"/>
          </a:bodyPr>
          <a:lstStyle/>
          <a:p>
            <a:r>
              <a:rPr lang="de-DE" dirty="0"/>
              <a:t>Was braucht das Mastschwein? </a:t>
            </a:r>
            <a:r>
              <a:rPr lang="de-DE" dirty="0" err="1"/>
              <a:t>EinEn</a:t>
            </a:r>
            <a:r>
              <a:rPr lang="de-DE" dirty="0"/>
              <a:t> Stall für jede Tages und Jahreszeit!</a:t>
            </a:r>
          </a:p>
        </p:txBody>
      </p:sp>
      <p:pic>
        <p:nvPicPr>
          <p:cNvPr id="5" name="Inhaltsplatzhalter 4">
            <a:extLst>
              <a:ext uri="{FF2B5EF4-FFF2-40B4-BE49-F238E27FC236}">
                <a16:creationId xmlns:a16="http://schemas.microsoft.com/office/drawing/2014/main" id="{3ECB0EE3-32CF-4410-AEC4-95103591C3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2421" y="2110279"/>
            <a:ext cx="3930705" cy="2010392"/>
          </a:xfrm>
        </p:spPr>
      </p:pic>
      <p:pic>
        <p:nvPicPr>
          <p:cNvPr id="7" name="Grafik 6">
            <a:extLst>
              <a:ext uri="{FF2B5EF4-FFF2-40B4-BE49-F238E27FC236}">
                <a16:creationId xmlns:a16="http://schemas.microsoft.com/office/drawing/2014/main" id="{9D4BD975-262A-47DE-80F7-471E7ED8D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1931" y="2077584"/>
            <a:ext cx="4209778" cy="4086174"/>
          </a:xfrm>
          <a:prstGeom prst="rect">
            <a:avLst/>
          </a:prstGeom>
        </p:spPr>
      </p:pic>
      <p:pic>
        <p:nvPicPr>
          <p:cNvPr id="9" name="Grafik 8">
            <a:extLst>
              <a:ext uri="{FF2B5EF4-FFF2-40B4-BE49-F238E27FC236}">
                <a16:creationId xmlns:a16="http://schemas.microsoft.com/office/drawing/2014/main" id="{4AD5E608-13EC-4A90-8905-A4B6E0F5EE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421" y="4475582"/>
            <a:ext cx="3930705" cy="1965353"/>
          </a:xfrm>
          <a:prstGeom prst="rect">
            <a:avLst/>
          </a:prstGeom>
        </p:spPr>
      </p:pic>
      <p:pic>
        <p:nvPicPr>
          <p:cNvPr id="6" name="Inhaltsplatzhalter 3">
            <a:extLst>
              <a:ext uri="{FF2B5EF4-FFF2-40B4-BE49-F238E27FC236}">
                <a16:creationId xmlns:a16="http://schemas.microsoft.com/office/drawing/2014/main" id="{1B916E12-2FF4-5374-3386-4FAF0494C2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432" y="365125"/>
            <a:ext cx="1134553" cy="961533"/>
          </a:xfrm>
          <a:prstGeom prst="rect">
            <a:avLst/>
          </a:prstGeom>
        </p:spPr>
      </p:pic>
    </p:spTree>
    <p:extLst>
      <p:ext uri="{BB962C8B-B14F-4D97-AF65-F5344CB8AC3E}">
        <p14:creationId xmlns:p14="http://schemas.microsoft.com/office/powerpoint/2010/main" val="1245723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5878DF-54FF-1832-9E91-221BC10654C7}"/>
              </a:ext>
            </a:extLst>
          </p:cNvPr>
          <p:cNvSpPr>
            <a:spLocks noGrp="1"/>
          </p:cNvSpPr>
          <p:nvPr>
            <p:ph type="title"/>
          </p:nvPr>
        </p:nvSpPr>
        <p:spPr/>
        <p:txBody>
          <a:bodyPr/>
          <a:lstStyle/>
          <a:p>
            <a:endParaRPr lang="de-DE"/>
          </a:p>
        </p:txBody>
      </p:sp>
      <p:pic>
        <p:nvPicPr>
          <p:cNvPr id="25602" name="Picture 2" descr="Keine Fotobeschreibung verfügbar.">
            <a:extLst>
              <a:ext uri="{FF2B5EF4-FFF2-40B4-BE49-F238E27FC236}">
                <a16:creationId xmlns:a16="http://schemas.microsoft.com/office/drawing/2014/main" id="{C302A72F-DB85-C50C-2FED-BC486D19D8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8597" y="804519"/>
            <a:ext cx="5801784" cy="4351338"/>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Keine Fotobeschreibung verfügbar.">
            <a:extLst>
              <a:ext uri="{FF2B5EF4-FFF2-40B4-BE49-F238E27FC236}">
                <a16:creationId xmlns:a16="http://schemas.microsoft.com/office/drawing/2014/main" id="{9351FAA3-3E50-4D39-8F52-7271175B4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9430" y="804519"/>
            <a:ext cx="5801783" cy="435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73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A93EA-6085-4F84-AF8C-221D81458DEF}"/>
              </a:ext>
            </a:extLst>
          </p:cNvPr>
          <p:cNvSpPr>
            <a:spLocks noGrp="1"/>
          </p:cNvSpPr>
          <p:nvPr>
            <p:ph type="title"/>
          </p:nvPr>
        </p:nvSpPr>
        <p:spPr/>
        <p:txBody>
          <a:bodyPr/>
          <a:lstStyle/>
          <a:p>
            <a:r>
              <a:rPr lang="de-DE" dirty="0"/>
              <a:t>Thermoregulation</a:t>
            </a:r>
          </a:p>
        </p:txBody>
      </p:sp>
      <p:sp>
        <p:nvSpPr>
          <p:cNvPr id="3" name="Inhaltsplatzhalter 2">
            <a:extLst>
              <a:ext uri="{FF2B5EF4-FFF2-40B4-BE49-F238E27FC236}">
                <a16:creationId xmlns:a16="http://schemas.microsoft.com/office/drawing/2014/main" id="{07C89B88-F16C-43E5-ADC8-9284F2788EFB}"/>
              </a:ext>
            </a:extLst>
          </p:cNvPr>
          <p:cNvSpPr>
            <a:spLocks noGrp="1"/>
          </p:cNvSpPr>
          <p:nvPr>
            <p:ph idx="1"/>
          </p:nvPr>
        </p:nvSpPr>
        <p:spPr>
          <a:xfrm>
            <a:off x="838201" y="2652316"/>
            <a:ext cx="9396800" cy="4050667"/>
          </a:xfrm>
        </p:spPr>
        <p:txBody>
          <a:bodyPr>
            <a:normAutofit/>
          </a:bodyPr>
          <a:lstStyle/>
          <a:p>
            <a:r>
              <a:rPr lang="de-DE" dirty="0" err="1"/>
              <a:t>Buzzerdusche</a:t>
            </a:r>
            <a:endParaRPr lang="de-DE" dirty="0"/>
          </a:p>
          <a:p>
            <a:r>
              <a:rPr lang="de-DE" dirty="0"/>
              <a:t>Verschiedene Klimazonen</a:t>
            </a:r>
          </a:p>
          <a:p>
            <a:r>
              <a:rPr lang="de-DE" dirty="0"/>
              <a:t>Vernebelung</a:t>
            </a:r>
          </a:p>
          <a:p>
            <a:endParaRPr lang="de-DE" dirty="0"/>
          </a:p>
        </p:txBody>
      </p:sp>
      <p:pic>
        <p:nvPicPr>
          <p:cNvPr id="2050" name="Picture 2" descr="Keine Fotobeschreibung verfügbar.">
            <a:extLst>
              <a:ext uri="{FF2B5EF4-FFF2-40B4-BE49-F238E27FC236}">
                <a16:creationId xmlns:a16="http://schemas.microsoft.com/office/drawing/2014/main" id="{A64103D5-78E8-4CDC-81E3-923FE4831B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1754" y="3954839"/>
            <a:ext cx="3393353" cy="2545015"/>
          </a:xfrm>
          <a:prstGeom prst="rect">
            <a:avLst/>
          </a:prstGeom>
          <a:noFill/>
          <a:extLst>
            <a:ext uri="{909E8E84-426E-40DD-AFC4-6F175D3DCCD1}">
              <a14:hiddenFill xmlns:a14="http://schemas.microsoft.com/office/drawing/2010/main">
                <a:solidFill>
                  <a:srgbClr val="FFFFFF"/>
                </a:solidFill>
              </a14:hiddenFill>
            </a:ext>
          </a:extLst>
        </p:spPr>
      </p:pic>
      <p:pic>
        <p:nvPicPr>
          <p:cNvPr id="5" name="Inhaltsplatzhalter 4" descr="Ein Bild, das Heu, Gras, Schaf, drinnen enthält.&#10;&#10;Automatisch generierte Beschreibung">
            <a:extLst>
              <a:ext uri="{FF2B5EF4-FFF2-40B4-BE49-F238E27FC236}">
                <a16:creationId xmlns:a16="http://schemas.microsoft.com/office/drawing/2014/main" id="{00A531B0-CCF8-4592-A7A0-5971EC5D8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459" y="3954839"/>
            <a:ext cx="3393353" cy="2545014"/>
          </a:xfrm>
          <a:prstGeom prst="rect">
            <a:avLst/>
          </a:prstGeom>
        </p:spPr>
      </p:pic>
      <p:pic>
        <p:nvPicPr>
          <p:cNvPr id="6" name="Inhaltsplatzhalter 3">
            <a:extLst>
              <a:ext uri="{FF2B5EF4-FFF2-40B4-BE49-F238E27FC236}">
                <a16:creationId xmlns:a16="http://schemas.microsoft.com/office/drawing/2014/main" id="{C6AA1AFA-A248-B376-D540-3CB5F20F85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0421" y="138889"/>
            <a:ext cx="1134553" cy="961533"/>
          </a:xfrm>
          <a:prstGeom prst="rect">
            <a:avLst/>
          </a:prstGeom>
        </p:spPr>
      </p:pic>
      <p:pic>
        <p:nvPicPr>
          <p:cNvPr id="4" name="Picture 2" descr="Ist möglicherweise ein Bild von Essen und Innenbereich">
            <a:extLst>
              <a:ext uri="{FF2B5EF4-FFF2-40B4-BE49-F238E27FC236}">
                <a16:creationId xmlns:a16="http://schemas.microsoft.com/office/drawing/2014/main" id="{5B30122A-4192-8DE0-090F-2E1A6EBAFC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9501" y="3954839"/>
            <a:ext cx="3393352" cy="2545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490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16E7F0-ABC7-468B-9D0A-972D6C11B43F}"/>
              </a:ext>
            </a:extLst>
          </p:cNvPr>
          <p:cNvSpPr>
            <a:spLocks noGrp="1"/>
          </p:cNvSpPr>
          <p:nvPr>
            <p:ph type="title"/>
          </p:nvPr>
        </p:nvSpPr>
        <p:spPr/>
        <p:txBody>
          <a:bodyPr>
            <a:normAutofit/>
          </a:bodyPr>
          <a:lstStyle/>
          <a:p>
            <a:r>
              <a:rPr lang="de-DE" dirty="0"/>
              <a:t>Abwechslung in Bewegung, Fütterung und Temperatur</a:t>
            </a:r>
          </a:p>
        </p:txBody>
      </p:sp>
      <p:pic>
        <p:nvPicPr>
          <p:cNvPr id="1026" name="Picture 2" descr="Suevia Tränkebecken Mod. 370, Lockwassermulde, Schweine, Schafe, Kälber  100.0370 | eBay">
            <a:extLst>
              <a:ext uri="{FF2B5EF4-FFF2-40B4-BE49-F238E27FC236}">
                <a16:creationId xmlns:a16="http://schemas.microsoft.com/office/drawing/2014/main" id="{C438E83A-468E-4B44-816E-46AFABCB43D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621" y="3137204"/>
            <a:ext cx="1649235" cy="21905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laus Albersmeier Teilnehmer Initiative Tierwohl Lippetal">
            <a:extLst>
              <a:ext uri="{FF2B5EF4-FFF2-40B4-BE49-F238E27FC236}">
                <a16:creationId xmlns:a16="http://schemas.microsoft.com/office/drawing/2014/main" id="{14C45CA9-C552-408B-8345-FFF73FB71A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5945" y="2845529"/>
            <a:ext cx="1096785" cy="2938103"/>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7699018F-764F-4FEB-8902-A3C6D7D6A5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9944" y="2251623"/>
            <a:ext cx="3239322" cy="1619661"/>
          </a:xfrm>
          <a:prstGeom prst="rect">
            <a:avLst/>
          </a:prstGeom>
        </p:spPr>
      </p:pic>
      <p:pic>
        <p:nvPicPr>
          <p:cNvPr id="1030" name="Picture 6" descr="Keine Fotobeschreibung verfügbar.">
            <a:extLst>
              <a:ext uri="{FF2B5EF4-FFF2-40B4-BE49-F238E27FC236}">
                <a16:creationId xmlns:a16="http://schemas.microsoft.com/office/drawing/2014/main" id="{15826716-B19C-4C43-A9C7-0B049381D5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1217" y="4112980"/>
            <a:ext cx="3239322" cy="242949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Keine Fotobeschreibung verfügbar.">
            <a:extLst>
              <a:ext uri="{FF2B5EF4-FFF2-40B4-BE49-F238E27FC236}">
                <a16:creationId xmlns:a16="http://schemas.microsoft.com/office/drawing/2014/main" id="{8B215C2F-0060-467A-A98D-ACF6739AB6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0159" y="2566778"/>
            <a:ext cx="2425237" cy="3233649"/>
          </a:xfrm>
          <a:prstGeom prst="rect">
            <a:avLst/>
          </a:prstGeom>
          <a:noFill/>
          <a:extLst>
            <a:ext uri="{909E8E84-426E-40DD-AFC4-6F175D3DCCD1}">
              <a14:hiddenFill xmlns:a14="http://schemas.microsoft.com/office/drawing/2010/main">
                <a:solidFill>
                  <a:srgbClr val="FFFFFF"/>
                </a:solidFill>
              </a14:hiddenFill>
            </a:ext>
          </a:extLst>
        </p:spPr>
      </p:pic>
      <p:pic>
        <p:nvPicPr>
          <p:cNvPr id="8" name="Inhaltsplatzhalter 3">
            <a:extLst>
              <a:ext uri="{FF2B5EF4-FFF2-40B4-BE49-F238E27FC236}">
                <a16:creationId xmlns:a16="http://schemas.microsoft.com/office/drawing/2014/main" id="{7FD0E497-2B25-10BA-41EE-05E514A524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28424" y="242951"/>
            <a:ext cx="1134553" cy="961533"/>
          </a:xfrm>
          <a:prstGeom prst="rect">
            <a:avLst/>
          </a:prstGeom>
        </p:spPr>
      </p:pic>
    </p:spTree>
    <p:extLst>
      <p:ext uri="{BB962C8B-B14F-4D97-AF65-F5344CB8AC3E}">
        <p14:creationId xmlns:p14="http://schemas.microsoft.com/office/powerpoint/2010/main" val="3120394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F2C3AA-34B6-677A-5686-C36211218959}"/>
              </a:ext>
            </a:extLst>
          </p:cNvPr>
          <p:cNvSpPr>
            <a:spLocks noGrp="1"/>
          </p:cNvSpPr>
          <p:nvPr>
            <p:ph type="title"/>
          </p:nvPr>
        </p:nvSpPr>
        <p:spPr>
          <a:xfrm>
            <a:off x="2231136" y="432770"/>
            <a:ext cx="7729728" cy="809698"/>
          </a:xfrm>
        </p:spPr>
        <p:txBody>
          <a:bodyPr/>
          <a:lstStyle/>
          <a:p>
            <a:r>
              <a:rPr lang="de-DE" dirty="0"/>
              <a:t>Abwechslung</a:t>
            </a:r>
          </a:p>
        </p:txBody>
      </p:sp>
      <p:pic>
        <p:nvPicPr>
          <p:cNvPr id="11266" name="Picture 2" descr="Ist möglicherweise ein Bild von steht und Essen">
            <a:extLst>
              <a:ext uri="{FF2B5EF4-FFF2-40B4-BE49-F238E27FC236}">
                <a16:creationId xmlns:a16="http://schemas.microsoft.com/office/drawing/2014/main" id="{35F615F3-B369-13E8-231F-37B425F58F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1432" y="1464873"/>
            <a:ext cx="5801784" cy="4351338"/>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Ist möglicherweise ein Bild von Essen">
            <a:extLst>
              <a:ext uri="{FF2B5EF4-FFF2-40B4-BE49-F238E27FC236}">
                <a16:creationId xmlns:a16="http://schemas.microsoft.com/office/drawing/2014/main" id="{5790F669-4B1F-1E1F-F3D2-A8A0FDB5F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0216" y="1464873"/>
            <a:ext cx="580178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095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1276" y="266231"/>
            <a:ext cx="7729728" cy="1188720"/>
          </a:xfrm>
        </p:spPr>
        <p:txBody>
          <a:bodyPr/>
          <a:lstStyle/>
          <a:p>
            <a:r>
              <a:rPr lang="de-DE" dirty="0"/>
              <a:t>Ruhebereiche</a:t>
            </a:r>
            <a:br>
              <a:rPr lang="de-DE" dirty="0"/>
            </a:br>
            <a:endParaRPr lang="de-DE" dirty="0"/>
          </a:p>
        </p:txBody>
      </p:sp>
      <p:sp>
        <p:nvSpPr>
          <p:cNvPr id="3" name="Inhaltsplatzhalter 2"/>
          <p:cNvSpPr>
            <a:spLocks noGrp="1"/>
          </p:cNvSpPr>
          <p:nvPr>
            <p:ph idx="1"/>
          </p:nvPr>
        </p:nvSpPr>
        <p:spPr>
          <a:xfrm>
            <a:off x="321276" y="1825624"/>
            <a:ext cx="11032524" cy="5032375"/>
          </a:xfrm>
        </p:spPr>
        <p:txBody>
          <a:bodyPr/>
          <a:lstStyle/>
          <a:p>
            <a:r>
              <a:rPr lang="de-DE" dirty="0"/>
              <a:t>Neben Beschäftigungsmaterialien dürfen die Ruhebereiche nicht zu kurz kommen</a:t>
            </a:r>
          </a:p>
          <a:p>
            <a:endParaRPr lang="de-DE"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541" y="2767977"/>
            <a:ext cx="3275160" cy="2456370"/>
          </a:xfrm>
          <a:prstGeom prst="rect">
            <a:avLst/>
          </a:prstGeom>
        </p:spPr>
      </p:pic>
      <p:pic>
        <p:nvPicPr>
          <p:cNvPr id="6" name="Inhaltsplatzhalter 4" descr="Ein Bild, das Heu, Gras, Schaf, drinnen enthält.&#10;&#10;Automatisch generierte Beschreibung">
            <a:extLst>
              <a:ext uri="{FF2B5EF4-FFF2-40B4-BE49-F238E27FC236}">
                <a16:creationId xmlns:a16="http://schemas.microsoft.com/office/drawing/2014/main" id="{89460968-2489-44FB-A615-8E8AAC5259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5779" y="2767975"/>
            <a:ext cx="3275162" cy="2456371"/>
          </a:xfrm>
          <a:prstGeom prst="rect">
            <a:avLst/>
          </a:prstGeom>
        </p:spPr>
      </p:pic>
      <p:pic>
        <p:nvPicPr>
          <p:cNvPr id="7" name="Inhaltsplatzhalter 4">
            <a:extLst>
              <a:ext uri="{FF2B5EF4-FFF2-40B4-BE49-F238E27FC236}">
                <a16:creationId xmlns:a16="http://schemas.microsoft.com/office/drawing/2014/main" id="{8649B55E-77F1-4439-BC66-15A88A4E96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7017" y="2767975"/>
            <a:ext cx="4802681" cy="2456371"/>
          </a:xfrm>
          <a:prstGeom prst="rect">
            <a:avLst/>
          </a:prstGeom>
        </p:spPr>
      </p:pic>
      <p:pic>
        <p:nvPicPr>
          <p:cNvPr id="8" name="Inhaltsplatzhalter 3">
            <a:extLst>
              <a:ext uri="{FF2B5EF4-FFF2-40B4-BE49-F238E27FC236}">
                <a16:creationId xmlns:a16="http://schemas.microsoft.com/office/drawing/2014/main" id="{6274FB34-1C2D-A0E7-90AF-D168293DB5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69178" y="143389"/>
            <a:ext cx="1169243" cy="990933"/>
          </a:xfrm>
          <a:prstGeom prst="rect">
            <a:avLst/>
          </a:prstGeom>
        </p:spPr>
      </p:pic>
    </p:spTree>
    <p:extLst>
      <p:ext uri="{BB962C8B-B14F-4D97-AF65-F5344CB8AC3E}">
        <p14:creationId xmlns:p14="http://schemas.microsoft.com/office/powerpoint/2010/main" val="18755065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53C442-9364-4143-ABC7-EAC3750F9EEF}"/>
              </a:ext>
            </a:extLst>
          </p:cNvPr>
          <p:cNvSpPr>
            <a:spLocks noGrp="1"/>
          </p:cNvSpPr>
          <p:nvPr>
            <p:ph type="title"/>
          </p:nvPr>
        </p:nvSpPr>
        <p:spPr>
          <a:xfrm>
            <a:off x="495591" y="289241"/>
            <a:ext cx="9192861" cy="1379015"/>
          </a:xfrm>
        </p:spPr>
        <p:txBody>
          <a:bodyPr>
            <a:normAutofit fontScale="90000"/>
          </a:bodyPr>
          <a:lstStyle/>
          <a:p>
            <a:br>
              <a:rPr lang="de-DE" dirty="0">
                <a:solidFill>
                  <a:srgbClr val="C00000"/>
                </a:solidFill>
              </a:rPr>
            </a:br>
            <a:br>
              <a:rPr lang="de-DE" dirty="0"/>
            </a:br>
            <a:endParaRPr lang="de-DE" dirty="0"/>
          </a:p>
        </p:txBody>
      </p:sp>
      <p:pic>
        <p:nvPicPr>
          <p:cNvPr id="5" name="Inhaltsplatzhalter 4" descr="Ein Bild, das Tier, Gras, Säugetier, braun enthält.&#10;&#10;Automatisch generierte Beschreibung">
            <a:extLst>
              <a:ext uri="{FF2B5EF4-FFF2-40B4-BE49-F238E27FC236}">
                <a16:creationId xmlns:a16="http://schemas.microsoft.com/office/drawing/2014/main" id="{18E1ABAE-22F5-43EA-BAEE-39E4160E12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85676" y="2949611"/>
            <a:ext cx="4572000" cy="3022600"/>
          </a:xfrm>
        </p:spPr>
      </p:pic>
      <p:pic>
        <p:nvPicPr>
          <p:cNvPr id="4" name="Grafik 3">
            <a:extLst>
              <a:ext uri="{FF2B5EF4-FFF2-40B4-BE49-F238E27FC236}">
                <a16:creationId xmlns:a16="http://schemas.microsoft.com/office/drawing/2014/main" id="{54393972-C38E-4DF4-B0AF-6DBBE472F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65" y="2376517"/>
            <a:ext cx="5939039" cy="3967608"/>
          </a:xfrm>
          <a:prstGeom prst="rect">
            <a:avLst/>
          </a:prstGeom>
        </p:spPr>
      </p:pic>
      <p:sp>
        <p:nvSpPr>
          <p:cNvPr id="6" name="Textfeld 5">
            <a:extLst>
              <a:ext uri="{FF2B5EF4-FFF2-40B4-BE49-F238E27FC236}">
                <a16:creationId xmlns:a16="http://schemas.microsoft.com/office/drawing/2014/main" id="{594D5959-5B38-4AB7-869B-3DE6BA68F19D}"/>
              </a:ext>
            </a:extLst>
          </p:cNvPr>
          <p:cNvSpPr txBox="1"/>
          <p:nvPr/>
        </p:nvSpPr>
        <p:spPr>
          <a:xfrm>
            <a:off x="1287966" y="289931"/>
            <a:ext cx="8329961" cy="1077218"/>
          </a:xfrm>
          <a:prstGeom prst="rect">
            <a:avLst/>
          </a:prstGeom>
          <a:noFill/>
        </p:spPr>
        <p:txBody>
          <a:bodyPr wrap="square">
            <a:spAutoFit/>
          </a:bodyPr>
          <a:lstStyle/>
          <a:p>
            <a:r>
              <a:rPr lang="de-DE" sz="3200" dirty="0">
                <a:solidFill>
                  <a:srgbClr val="FF0000"/>
                </a:solidFill>
              </a:rPr>
              <a:t>Ringelschwanz – warum der Tierwohlcent mehr schadet als nützt!</a:t>
            </a:r>
            <a:endParaRPr lang="de-DE" dirty="0"/>
          </a:p>
        </p:txBody>
      </p:sp>
      <p:pic>
        <p:nvPicPr>
          <p:cNvPr id="7" name="Inhaltsplatzhalter 3">
            <a:extLst>
              <a:ext uri="{FF2B5EF4-FFF2-40B4-BE49-F238E27FC236}">
                <a16:creationId xmlns:a16="http://schemas.microsoft.com/office/drawing/2014/main" id="{8C3FBD4B-B90B-F3CF-6CE2-CEEB603767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7239" y="160537"/>
            <a:ext cx="1134553" cy="961533"/>
          </a:xfrm>
          <a:prstGeom prst="rect">
            <a:avLst/>
          </a:prstGeom>
        </p:spPr>
      </p:pic>
    </p:spTree>
    <p:extLst>
      <p:ext uri="{BB962C8B-B14F-4D97-AF65-F5344CB8AC3E}">
        <p14:creationId xmlns:p14="http://schemas.microsoft.com/office/powerpoint/2010/main" val="1294179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AD8A09-FEE5-ED7C-CB5E-8F8A03FE9832}"/>
              </a:ext>
            </a:extLst>
          </p:cNvPr>
          <p:cNvSpPr>
            <a:spLocks noGrp="1"/>
          </p:cNvSpPr>
          <p:nvPr>
            <p:ph type="title"/>
          </p:nvPr>
        </p:nvSpPr>
        <p:spPr>
          <a:xfrm>
            <a:off x="691036" y="355989"/>
            <a:ext cx="9890876" cy="1884640"/>
          </a:xfrm>
        </p:spPr>
        <p:txBody>
          <a:bodyPr>
            <a:normAutofit fontScale="90000"/>
          </a:bodyPr>
          <a:lstStyle/>
          <a:p>
            <a:r>
              <a:rPr lang="de-DE" dirty="0"/>
              <a:t>Arbeit in Kreisläufen!</a:t>
            </a:r>
            <a:br>
              <a:rPr lang="de-DE" dirty="0"/>
            </a:br>
            <a:r>
              <a:rPr lang="de-DE" sz="1800" dirty="0">
                <a:effectLst/>
                <a:latin typeface="Calibri" panose="020F0502020204030204" pitchFamily="34" charset="0"/>
                <a:ea typeface="SimSun" panose="02010600030101010101" pitchFamily="2" charset="-122"/>
                <a:cs typeface="Calibri" panose="020F0502020204030204" pitchFamily="34" charset="0"/>
              </a:rPr>
              <a:t>Fakt ist - Lebensmittel, die eine hohe Wertschätzung erfahren sind mit Eigenschaften, wie Nachhaltigkeit, Regionalität, Tierwohl, Genuss und Gesundheitswert eng verbunden. Genussmomente erhöhen die Wertschätzung durch den Kunden. Dadurch landen wesentlich weniger Lebensmittel im Müll, die durch ihre Ressourcenverschwendung unsere Umwelt belasten. Dieses sind aber auch Genussmomente, die der Seele guttun. Denn neben den ethischen Aspekten überzeugen Aktivstallprodukte durch Farbe, Marmorierung, Wasserhaltevermögen und Geschmack. Genießen ist ein unglaublich elementarer Teil unseres Lebens. </a:t>
            </a:r>
            <a:br>
              <a:rPr lang="de-DE" sz="1800" dirty="0">
                <a:effectLst/>
                <a:latin typeface="Calibri" panose="020F0502020204030204" pitchFamily="34" charset="0"/>
                <a:ea typeface="SimSun" panose="02010600030101010101" pitchFamily="2" charset="-122"/>
                <a:cs typeface="Arial" panose="020B0604020202020204" pitchFamily="34" charset="0"/>
              </a:rPr>
            </a:br>
            <a:endParaRPr lang="de-DE" dirty="0"/>
          </a:p>
        </p:txBody>
      </p:sp>
      <p:pic>
        <p:nvPicPr>
          <p:cNvPr id="3" name="Picture 2" descr="Ist möglicherweise ein Bild von Blume und Natur">
            <a:extLst>
              <a:ext uri="{FF2B5EF4-FFF2-40B4-BE49-F238E27FC236}">
                <a16:creationId xmlns:a16="http://schemas.microsoft.com/office/drawing/2014/main" id="{329C68D9-6496-39D9-5D78-06560F22D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973060" y="2623849"/>
            <a:ext cx="4446119" cy="3334589"/>
          </a:xfrm>
          <a:prstGeom prst="rect">
            <a:avLst/>
          </a:prstGeom>
          <a:noFill/>
          <a:extLst>
            <a:ext uri="{909E8E84-426E-40DD-AFC4-6F175D3DCCD1}">
              <a14:hiddenFill xmlns:a14="http://schemas.microsoft.com/office/drawing/2010/main">
                <a:solidFill>
                  <a:srgbClr val="FFFFFF"/>
                </a:solidFill>
              </a14:hiddenFill>
            </a:ext>
          </a:extLst>
        </p:spPr>
      </p:pic>
      <p:pic>
        <p:nvPicPr>
          <p:cNvPr id="4" name="Inhaltsplatzhalter 3">
            <a:extLst>
              <a:ext uri="{FF2B5EF4-FFF2-40B4-BE49-F238E27FC236}">
                <a16:creationId xmlns:a16="http://schemas.microsoft.com/office/drawing/2014/main" id="{F0C89B98-6508-50A5-720A-90DF8C7A74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4726" y="98422"/>
            <a:ext cx="1169243" cy="990933"/>
          </a:xfrm>
          <a:prstGeom prst="rect">
            <a:avLst/>
          </a:prstGeom>
        </p:spPr>
      </p:pic>
      <p:pic>
        <p:nvPicPr>
          <p:cNvPr id="26626" name="Picture 2" descr="Keine Fotobeschreibung verfügbar.">
            <a:extLst>
              <a:ext uri="{FF2B5EF4-FFF2-40B4-BE49-F238E27FC236}">
                <a16:creationId xmlns:a16="http://schemas.microsoft.com/office/drawing/2014/main" id="{4D2BD55A-393F-4329-1118-7934F1756D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5560" y="2623848"/>
            <a:ext cx="4446118" cy="3334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085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C1F0FC-2F44-98BF-07B4-915E87732DE2}"/>
              </a:ext>
            </a:extLst>
          </p:cNvPr>
          <p:cNvSpPr>
            <a:spLocks noGrp="1"/>
          </p:cNvSpPr>
          <p:nvPr>
            <p:ph type="title"/>
          </p:nvPr>
        </p:nvSpPr>
        <p:spPr/>
        <p:txBody>
          <a:bodyPr/>
          <a:lstStyle/>
          <a:p>
            <a:r>
              <a:rPr lang="de-DE" dirty="0"/>
              <a:t>Livestream</a:t>
            </a:r>
          </a:p>
        </p:txBody>
      </p:sp>
      <p:pic>
        <p:nvPicPr>
          <p:cNvPr id="10242" name="Picture 2" descr="Ist möglicherweise ein Bild von außen">
            <a:extLst>
              <a:ext uri="{FF2B5EF4-FFF2-40B4-BE49-F238E27FC236}">
                <a16:creationId xmlns:a16="http://schemas.microsoft.com/office/drawing/2014/main" id="{5139AAF9-C13F-6025-2AB4-A4C4C963201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8438" y="2410009"/>
            <a:ext cx="5527562" cy="414567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9932EF0-A537-D833-14E8-EEF9BA8416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7137" y="2410009"/>
            <a:ext cx="4128655" cy="4128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279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350236-C3DC-61B5-7D4F-B7334A547270}"/>
              </a:ext>
            </a:extLst>
          </p:cNvPr>
          <p:cNvSpPr>
            <a:spLocks noGrp="1"/>
          </p:cNvSpPr>
          <p:nvPr>
            <p:ph type="title"/>
          </p:nvPr>
        </p:nvSpPr>
        <p:spPr/>
        <p:txBody>
          <a:bodyPr/>
          <a:lstStyle/>
          <a:p>
            <a:r>
              <a:rPr lang="de-DE" dirty="0"/>
              <a:t>Fragen…</a:t>
            </a:r>
          </a:p>
        </p:txBody>
      </p:sp>
      <p:sp>
        <p:nvSpPr>
          <p:cNvPr id="6" name="Inhaltsplatzhalter 5">
            <a:extLst>
              <a:ext uri="{FF2B5EF4-FFF2-40B4-BE49-F238E27FC236}">
                <a16:creationId xmlns:a16="http://schemas.microsoft.com/office/drawing/2014/main" id="{1680BE7A-BEF3-ECD9-69D9-DCDC7BA8A221}"/>
              </a:ext>
            </a:extLst>
          </p:cNvPr>
          <p:cNvSpPr>
            <a:spLocks noGrp="1"/>
          </p:cNvSpPr>
          <p:nvPr>
            <p:ph idx="1"/>
          </p:nvPr>
        </p:nvSpPr>
        <p:spPr/>
        <p:txBody>
          <a:bodyPr/>
          <a:lstStyle/>
          <a:p>
            <a:r>
              <a:rPr lang="de-DE" b="0" i="0" u="none" strike="noStrike" dirty="0">
                <a:solidFill>
                  <a:srgbClr val="000000"/>
                </a:solidFill>
                <a:effectLst/>
                <a:latin typeface="arial" panose="020B0604020202020204" pitchFamily="34" charset="0"/>
              </a:rPr>
              <a:t>Blick auf Wirtschaftlichkeit: schließen sich Wirtschaftlichkeit von Tierhaltung und Tierwohl grundsätzlich aus? </a:t>
            </a:r>
          </a:p>
          <a:p>
            <a:r>
              <a:rPr lang="de-DE" dirty="0">
                <a:solidFill>
                  <a:srgbClr val="000000"/>
                </a:solidFill>
                <a:latin typeface="arial" panose="020B0604020202020204" pitchFamily="34" charset="0"/>
              </a:rPr>
              <a:t>Interesse von Kunden und Landwirten</a:t>
            </a:r>
            <a:endParaRPr lang="de-DE" b="0" i="0" u="none" strike="noStrike" dirty="0">
              <a:solidFill>
                <a:srgbClr val="000000"/>
              </a:solidFill>
              <a:effectLst/>
              <a:latin typeface="arial" panose="020B0604020202020204" pitchFamily="34" charset="0"/>
            </a:endParaRPr>
          </a:p>
          <a:p>
            <a:r>
              <a:rPr lang="de-DE" b="0" i="0" u="none" strike="noStrike" dirty="0">
                <a:solidFill>
                  <a:srgbClr val="000000"/>
                </a:solidFill>
                <a:effectLst/>
                <a:latin typeface="arial" panose="020B0604020202020204" pitchFamily="34" charset="0"/>
              </a:rPr>
              <a:t>Was müsste passieren, damit Landwirte und Kunden dem Tierwohl mehr Bedeutung zumessen</a:t>
            </a:r>
          </a:p>
          <a:p>
            <a:pPr marL="0" indent="0">
              <a:buNone/>
            </a:pPr>
            <a:endParaRPr lang="de-DE" dirty="0"/>
          </a:p>
        </p:txBody>
      </p:sp>
    </p:spTree>
    <p:extLst>
      <p:ext uri="{BB962C8B-B14F-4D97-AF65-F5344CB8AC3E}">
        <p14:creationId xmlns:p14="http://schemas.microsoft.com/office/powerpoint/2010/main" val="302646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9A4F44-7748-4241-BC07-BF919B8463C7}"/>
              </a:ext>
            </a:extLst>
          </p:cNvPr>
          <p:cNvSpPr>
            <a:spLocks noGrp="1"/>
          </p:cNvSpPr>
          <p:nvPr>
            <p:ph type="title"/>
          </p:nvPr>
        </p:nvSpPr>
        <p:spPr>
          <a:xfrm>
            <a:off x="838200" y="365125"/>
            <a:ext cx="9727580" cy="1090109"/>
          </a:xfrm>
        </p:spPr>
        <p:txBody>
          <a:bodyPr>
            <a:normAutofit fontScale="90000"/>
          </a:bodyPr>
          <a:lstStyle/>
          <a:p>
            <a:r>
              <a:rPr lang="de-DE" dirty="0"/>
              <a:t>Vertrauen durch Transparenz (Hofbesuche,</a:t>
            </a:r>
            <a:br>
              <a:rPr lang="de-DE" dirty="0"/>
            </a:br>
            <a:r>
              <a:rPr lang="de-DE" dirty="0"/>
              <a:t>livestream,  und social </a:t>
            </a:r>
            <a:r>
              <a:rPr lang="de-DE" dirty="0" err="1"/>
              <a:t>media</a:t>
            </a:r>
            <a:r>
              <a:rPr lang="de-DE" dirty="0"/>
              <a:t>)</a:t>
            </a:r>
          </a:p>
        </p:txBody>
      </p:sp>
      <p:pic>
        <p:nvPicPr>
          <p:cNvPr id="5" name="Inhaltsplatzhalter 4" descr="Ein Bild, das Schaf, Gras, Person, Tier enthält.&#10;&#10;Automatisch generierte Beschreibung">
            <a:extLst>
              <a:ext uri="{FF2B5EF4-FFF2-40B4-BE49-F238E27FC236}">
                <a16:creationId xmlns:a16="http://schemas.microsoft.com/office/drawing/2014/main" id="{137512AB-D2EB-45DC-95C0-234B877197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2582" y="1768005"/>
            <a:ext cx="3502556" cy="4670076"/>
          </a:xfrm>
        </p:spPr>
      </p:pic>
      <p:pic>
        <p:nvPicPr>
          <p:cNvPr id="7" name="Grafik 6">
            <a:extLst>
              <a:ext uri="{FF2B5EF4-FFF2-40B4-BE49-F238E27FC236}">
                <a16:creationId xmlns:a16="http://schemas.microsoft.com/office/drawing/2014/main" id="{C3553859-F048-4DB6-BD86-9969D6E18A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87" y="1946532"/>
            <a:ext cx="5428841" cy="4071631"/>
          </a:xfrm>
          <a:prstGeom prst="rect">
            <a:avLst/>
          </a:prstGeom>
        </p:spPr>
      </p:pic>
      <p:pic>
        <p:nvPicPr>
          <p:cNvPr id="6" name="Inhaltsplatzhalter 3">
            <a:extLst>
              <a:ext uri="{FF2B5EF4-FFF2-40B4-BE49-F238E27FC236}">
                <a16:creationId xmlns:a16="http://schemas.microsoft.com/office/drawing/2014/main" id="{833F7F8D-57A8-6203-FBC5-9C9AFD55BC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8999" y="359070"/>
            <a:ext cx="1134553" cy="961533"/>
          </a:xfrm>
          <a:prstGeom prst="rect">
            <a:avLst/>
          </a:prstGeom>
        </p:spPr>
      </p:pic>
    </p:spTree>
    <p:extLst>
      <p:ext uri="{BB962C8B-B14F-4D97-AF65-F5344CB8AC3E}">
        <p14:creationId xmlns:p14="http://schemas.microsoft.com/office/powerpoint/2010/main" val="26623940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B9EF73-2713-6078-99B9-A782A8A120F2}"/>
              </a:ext>
            </a:extLst>
          </p:cNvPr>
          <p:cNvSpPr>
            <a:spLocks noGrp="1"/>
          </p:cNvSpPr>
          <p:nvPr>
            <p:ph type="title"/>
          </p:nvPr>
        </p:nvSpPr>
        <p:spPr>
          <a:xfrm>
            <a:off x="1493754" y="460690"/>
            <a:ext cx="9248702" cy="809697"/>
          </a:xfrm>
        </p:spPr>
        <p:txBody>
          <a:bodyPr>
            <a:normAutofit/>
          </a:bodyPr>
          <a:lstStyle/>
          <a:p>
            <a:r>
              <a:rPr lang="de-DE" dirty="0"/>
              <a:t>Jeden Samstag 10 Uhr Hofführung</a:t>
            </a:r>
          </a:p>
        </p:txBody>
      </p:sp>
      <p:pic>
        <p:nvPicPr>
          <p:cNvPr id="19458" name="Picture 2" descr="Ist möglicherweise ein Bild von 2 Personen, Personen, die stehen und außen">
            <a:extLst>
              <a:ext uri="{FF2B5EF4-FFF2-40B4-BE49-F238E27FC236}">
                <a16:creationId xmlns:a16="http://schemas.microsoft.com/office/drawing/2014/main" id="{D7B9C8BD-9FBF-0210-E8DB-82735EADB7C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90176" y="1849723"/>
            <a:ext cx="3296924" cy="4395898"/>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Ist möglicherweise ein Bild von 8 Personen, Personen, die stehen und Text „DAS ORIGINAL AKTIVSTALL FÜRSCHWEINE SEIT EIT2012 012“">
            <a:extLst>
              <a:ext uri="{FF2B5EF4-FFF2-40B4-BE49-F238E27FC236}">
                <a16:creationId xmlns:a16="http://schemas.microsoft.com/office/drawing/2014/main" id="{EF63021C-89CF-F2F2-39C2-04D42E26E2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7193" y="1821818"/>
            <a:ext cx="4423803" cy="4423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672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0A2E44-8948-E193-199E-8D34A93A1732}"/>
              </a:ext>
            </a:extLst>
          </p:cNvPr>
          <p:cNvSpPr>
            <a:spLocks noGrp="1"/>
          </p:cNvSpPr>
          <p:nvPr>
            <p:ph type="title"/>
          </p:nvPr>
        </p:nvSpPr>
        <p:spPr/>
        <p:txBody>
          <a:bodyPr/>
          <a:lstStyle/>
          <a:p>
            <a:r>
              <a:rPr lang="de-DE" dirty="0"/>
              <a:t>Alle Partner arbeiten transparent</a:t>
            </a:r>
          </a:p>
        </p:txBody>
      </p:sp>
      <p:pic>
        <p:nvPicPr>
          <p:cNvPr id="5122" name="Picture 2">
            <a:extLst>
              <a:ext uri="{FF2B5EF4-FFF2-40B4-BE49-F238E27FC236}">
                <a16:creationId xmlns:a16="http://schemas.microsoft.com/office/drawing/2014/main" id="{05803210-2A9C-A7E1-CFAC-C582F94D49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4499" y="2605088"/>
            <a:ext cx="3902530" cy="3772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64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D1112A-736D-41A1-931E-7E042396935C}"/>
              </a:ext>
            </a:extLst>
          </p:cNvPr>
          <p:cNvSpPr>
            <a:spLocks noGrp="1"/>
          </p:cNvSpPr>
          <p:nvPr>
            <p:ph type="title"/>
          </p:nvPr>
        </p:nvSpPr>
        <p:spPr/>
        <p:txBody>
          <a:bodyPr>
            <a:normAutofit fontScale="90000"/>
          </a:bodyPr>
          <a:lstStyle/>
          <a:p>
            <a:r>
              <a:rPr lang="de-DE" sz="3200" dirty="0">
                <a:solidFill>
                  <a:srgbClr val="555555"/>
                </a:solidFill>
                <a:effectLst/>
                <a:latin typeface="Calibri" panose="020F0502020204030204" pitchFamily="34" charset="0"/>
                <a:ea typeface="SimSun" panose="02010600030101010101" pitchFamily="2" charset="-122"/>
              </a:rPr>
              <a:t>Der Kunde ist dabei wichtigster Teil des Ganzen. </a:t>
            </a:r>
            <a:endParaRPr lang="de-DE" sz="3200" dirty="0"/>
          </a:p>
        </p:txBody>
      </p:sp>
      <p:pic>
        <p:nvPicPr>
          <p:cNvPr id="5" name="Inhaltsplatzhalter 4">
            <a:extLst>
              <a:ext uri="{FF2B5EF4-FFF2-40B4-BE49-F238E27FC236}">
                <a16:creationId xmlns:a16="http://schemas.microsoft.com/office/drawing/2014/main" id="{8716725A-C62F-462E-ABEC-3FB0990C33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325882"/>
            <a:ext cx="5801784" cy="4351338"/>
          </a:xfrm>
        </p:spPr>
      </p:pic>
      <p:pic>
        <p:nvPicPr>
          <p:cNvPr id="4" name="Inhaltsplatzhalter 3">
            <a:extLst>
              <a:ext uri="{FF2B5EF4-FFF2-40B4-BE49-F238E27FC236}">
                <a16:creationId xmlns:a16="http://schemas.microsoft.com/office/drawing/2014/main" id="{3FC5FA02-4B7B-A228-2B45-B24AC90183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75336" y="158680"/>
            <a:ext cx="1134553" cy="961533"/>
          </a:xfrm>
          <a:prstGeom prst="rect">
            <a:avLst/>
          </a:prstGeom>
        </p:spPr>
      </p:pic>
      <p:pic>
        <p:nvPicPr>
          <p:cNvPr id="12290" name="Picture 2" descr="Ist möglicherweise ein Bild von 6 Personen, Personen, die stehen und Innenbereich">
            <a:extLst>
              <a:ext uri="{FF2B5EF4-FFF2-40B4-BE49-F238E27FC236}">
                <a16:creationId xmlns:a16="http://schemas.microsoft.com/office/drawing/2014/main" id="{49A354B3-41DA-6ECA-9DD1-EAC954FB2E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0765" y="2325882"/>
            <a:ext cx="326350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556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st möglicherweise ein Bild von 6 Personen, Personen, die stehen und außen">
            <a:extLst>
              <a:ext uri="{FF2B5EF4-FFF2-40B4-BE49-F238E27FC236}">
                <a16:creationId xmlns:a16="http://schemas.microsoft.com/office/drawing/2014/main" id="{7AAE7226-B470-52C7-5FF7-BCAC195185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73" y="1101696"/>
            <a:ext cx="5261397" cy="39460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st möglicherweise ein Bild von 11 Personen, Personen, die stehen und außen">
            <a:extLst>
              <a:ext uri="{FF2B5EF4-FFF2-40B4-BE49-F238E27FC236}">
                <a16:creationId xmlns:a16="http://schemas.microsoft.com/office/drawing/2014/main" id="{06EFD28A-4F35-6314-0895-8DE4C81E42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08" y="1101696"/>
            <a:ext cx="5261397" cy="394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835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1152A-7DFA-592E-D84F-7E3F9DA0CEF9}"/>
              </a:ext>
            </a:extLst>
          </p:cNvPr>
          <p:cNvSpPr>
            <a:spLocks noGrp="1"/>
          </p:cNvSpPr>
          <p:nvPr>
            <p:ph type="title"/>
          </p:nvPr>
        </p:nvSpPr>
        <p:spPr>
          <a:xfrm>
            <a:off x="10491170" y="0"/>
            <a:ext cx="725935" cy="6858000"/>
          </a:xfrm>
        </p:spPr>
        <p:txBody>
          <a:bodyPr>
            <a:normAutofit/>
          </a:bodyPr>
          <a:lstStyle/>
          <a:p>
            <a:r>
              <a:rPr lang="de-DE" dirty="0"/>
              <a:t>Transparenz</a:t>
            </a:r>
          </a:p>
        </p:txBody>
      </p:sp>
      <p:pic>
        <p:nvPicPr>
          <p:cNvPr id="20488" name="Picture 8" descr="Keine Fotobeschreibung verfügbar.">
            <a:extLst>
              <a:ext uri="{FF2B5EF4-FFF2-40B4-BE49-F238E27FC236}">
                <a16:creationId xmlns:a16="http://schemas.microsoft.com/office/drawing/2014/main" id="{0CF0CE6A-192E-2312-295F-B7B361D3B8D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240726" y="3674071"/>
            <a:ext cx="3680618" cy="2760464"/>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Ist möglicherweise ein Bild von 10 Personen, Personen, die stehen, außen und Text">
            <a:extLst>
              <a:ext uri="{FF2B5EF4-FFF2-40B4-BE49-F238E27FC236}">
                <a16:creationId xmlns:a16="http://schemas.microsoft.com/office/drawing/2014/main" id="{0C40F0DC-93C8-E46A-802C-4D0509BAB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490" y="423464"/>
            <a:ext cx="6011071" cy="6011071"/>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Keine Fotobeschreibung verfügbar.">
            <a:extLst>
              <a:ext uri="{FF2B5EF4-FFF2-40B4-BE49-F238E27FC236}">
                <a16:creationId xmlns:a16="http://schemas.microsoft.com/office/drawing/2014/main" id="{C0C14697-574C-E51C-60A5-6D25D331BB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0407" y="423465"/>
            <a:ext cx="3680619" cy="2760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3806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38B10564-00F5-B044-B4EB-F790C761CC1C}"/>
              </a:ext>
            </a:extLst>
          </p:cNvPr>
          <p:cNvSpPr>
            <a:spLocks noGrp="1"/>
          </p:cNvSpPr>
          <p:nvPr>
            <p:ph type="sldNum" sz="quarter" idx="13"/>
          </p:nvPr>
        </p:nvSpPr>
        <p:spPr/>
        <p:txBody>
          <a:bodyPr/>
          <a:lstStyle/>
          <a:p>
            <a:fld id="{D36D2FC2-92FD-2246-B71C-F6BDD1C6B534}" type="slidenum">
              <a:rPr lang="de-DE" smtClean="0"/>
              <a:pPr/>
              <a:t>36</a:t>
            </a:fld>
            <a:endParaRPr lang="de-DE" dirty="0"/>
          </a:p>
        </p:txBody>
      </p:sp>
      <p:sp>
        <p:nvSpPr>
          <p:cNvPr id="2" name="Textfeld 1">
            <a:extLst>
              <a:ext uri="{FF2B5EF4-FFF2-40B4-BE49-F238E27FC236}">
                <a16:creationId xmlns:a16="http://schemas.microsoft.com/office/drawing/2014/main" id="{D7CB2455-61D0-4051-B00A-4C7F09902682}"/>
              </a:ext>
            </a:extLst>
          </p:cNvPr>
          <p:cNvSpPr txBox="1"/>
          <p:nvPr/>
        </p:nvSpPr>
        <p:spPr>
          <a:xfrm>
            <a:off x="443038" y="-41352"/>
            <a:ext cx="9519138" cy="584775"/>
          </a:xfrm>
          <a:prstGeom prst="rect">
            <a:avLst/>
          </a:prstGeom>
          <a:noFill/>
        </p:spPr>
        <p:txBody>
          <a:bodyPr wrap="square" rtlCol="0">
            <a:spAutoFit/>
          </a:bodyPr>
          <a:lstStyle/>
          <a:p>
            <a:r>
              <a:rPr lang="de-DE" sz="3200" dirty="0">
                <a:solidFill>
                  <a:srgbClr val="DA4D36"/>
                </a:solidFill>
                <a:latin typeface="Double Porter 1" pitchFamily="50" charset="0"/>
                <a:ea typeface="Roboto" panose="02000000000000000000" pitchFamily="2" charset="0"/>
              </a:rPr>
              <a:t>Der Aktivstall für Schweine </a:t>
            </a:r>
          </a:p>
        </p:txBody>
      </p:sp>
      <p:sp>
        <p:nvSpPr>
          <p:cNvPr id="8" name="Titel 1">
            <a:extLst>
              <a:ext uri="{FF2B5EF4-FFF2-40B4-BE49-F238E27FC236}">
                <a16:creationId xmlns:a16="http://schemas.microsoft.com/office/drawing/2014/main" id="{486E18B9-8AC3-4AB4-851A-B967C20FED47}"/>
              </a:ext>
            </a:extLst>
          </p:cNvPr>
          <p:cNvSpPr txBox="1">
            <a:spLocks/>
          </p:cNvSpPr>
          <p:nvPr/>
        </p:nvSpPr>
        <p:spPr>
          <a:xfrm>
            <a:off x="601717" y="916918"/>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dirty="0">
                <a:solidFill>
                  <a:srgbClr val="27465C"/>
                </a:solidFill>
                <a:latin typeface="Double Porter 5" pitchFamily="50" charset="0"/>
              </a:rPr>
              <a:t>Auszeichnungen + mehrfach kontrolliert und zertifiziert</a:t>
            </a:r>
          </a:p>
        </p:txBody>
      </p:sp>
      <p:pic>
        <p:nvPicPr>
          <p:cNvPr id="12" name="Inhaltsplatzhalter 4">
            <a:extLst>
              <a:ext uri="{FF2B5EF4-FFF2-40B4-BE49-F238E27FC236}">
                <a16:creationId xmlns:a16="http://schemas.microsoft.com/office/drawing/2014/main" id="{FF22E5B0-4DB4-4110-863A-3B23124EB5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782" y="2584581"/>
            <a:ext cx="4213599" cy="2659834"/>
          </a:xfrm>
          <a:prstGeom prst="rect">
            <a:avLst/>
          </a:prstGeom>
        </p:spPr>
      </p:pic>
      <p:pic>
        <p:nvPicPr>
          <p:cNvPr id="13" name="Grafik 12">
            <a:extLst>
              <a:ext uri="{FF2B5EF4-FFF2-40B4-BE49-F238E27FC236}">
                <a16:creationId xmlns:a16="http://schemas.microsoft.com/office/drawing/2014/main" id="{DD856A13-5E89-411A-9853-7D995E2B7A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3430" y="2106226"/>
            <a:ext cx="2993058" cy="3834856"/>
          </a:xfrm>
          <a:prstGeom prst="rect">
            <a:avLst/>
          </a:prstGeom>
        </p:spPr>
      </p:pic>
      <p:pic>
        <p:nvPicPr>
          <p:cNvPr id="7" name="Inhaltsplatzhalter 6">
            <a:extLst>
              <a:ext uri="{FF2B5EF4-FFF2-40B4-BE49-F238E27FC236}">
                <a16:creationId xmlns:a16="http://schemas.microsoft.com/office/drawing/2014/main" id="{AC2EA603-7D75-814C-2374-CC47BF672D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9616" y="2615976"/>
            <a:ext cx="3364573" cy="2691659"/>
          </a:xfrm>
          <a:prstGeom prst="rect">
            <a:avLst/>
          </a:prstGeom>
        </p:spPr>
      </p:pic>
      <p:pic>
        <p:nvPicPr>
          <p:cNvPr id="9" name="Inhaltsplatzhalter 3">
            <a:extLst>
              <a:ext uri="{FF2B5EF4-FFF2-40B4-BE49-F238E27FC236}">
                <a16:creationId xmlns:a16="http://schemas.microsoft.com/office/drawing/2014/main" id="{6B13D2A0-2706-5309-4880-C308643F57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30206" y="1438295"/>
            <a:ext cx="1169243" cy="990933"/>
          </a:xfrm>
          <a:prstGeom prst="rect">
            <a:avLst/>
          </a:prstGeom>
        </p:spPr>
      </p:pic>
    </p:spTree>
    <p:extLst>
      <p:ext uri="{BB962C8B-B14F-4D97-AF65-F5344CB8AC3E}">
        <p14:creationId xmlns:p14="http://schemas.microsoft.com/office/powerpoint/2010/main" val="4098612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8B87D5-F735-F281-3C03-150154754872}"/>
              </a:ext>
            </a:extLst>
          </p:cNvPr>
          <p:cNvSpPr>
            <a:spLocks noGrp="1"/>
          </p:cNvSpPr>
          <p:nvPr>
            <p:ph type="title"/>
          </p:nvPr>
        </p:nvSpPr>
        <p:spPr>
          <a:xfrm>
            <a:off x="2231136" y="279206"/>
            <a:ext cx="7617859" cy="1298309"/>
          </a:xfrm>
        </p:spPr>
        <p:txBody>
          <a:bodyPr/>
          <a:lstStyle/>
          <a:p>
            <a:r>
              <a:rPr lang="de-DE" dirty="0"/>
              <a:t>Hoffeste</a:t>
            </a:r>
          </a:p>
        </p:txBody>
      </p:sp>
      <p:pic>
        <p:nvPicPr>
          <p:cNvPr id="27650" name="Picture 2" descr="Keine Fotobeschreibung verfügbar.">
            <a:extLst>
              <a:ext uri="{FF2B5EF4-FFF2-40B4-BE49-F238E27FC236}">
                <a16:creationId xmlns:a16="http://schemas.microsoft.com/office/drawing/2014/main" id="{2A408F97-DB0E-E391-52BB-4D09E204664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4867" y="1883743"/>
            <a:ext cx="5169638" cy="3877228"/>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Keine Fotobeschreibung verfügbar.">
            <a:extLst>
              <a:ext uri="{FF2B5EF4-FFF2-40B4-BE49-F238E27FC236}">
                <a16:creationId xmlns:a16="http://schemas.microsoft.com/office/drawing/2014/main" id="{814A33D1-E1AF-6AD5-3132-D8B231E113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9234" y="1883742"/>
            <a:ext cx="5169636" cy="3877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28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7EDD3A-C703-8AC8-1AD0-032D49D17542}"/>
              </a:ext>
            </a:extLst>
          </p:cNvPr>
          <p:cNvSpPr>
            <a:spLocks noGrp="1"/>
          </p:cNvSpPr>
          <p:nvPr>
            <p:ph type="title"/>
          </p:nvPr>
        </p:nvSpPr>
        <p:spPr/>
        <p:txBody>
          <a:bodyPr>
            <a:normAutofit fontScale="90000"/>
          </a:bodyPr>
          <a:lstStyle/>
          <a:p>
            <a:r>
              <a:rPr lang="de-DE" dirty="0"/>
              <a:t>Was müsste passieren, damit Kunden und Landwirte dem Tierwohl mehr Bedeutung schenken?</a:t>
            </a:r>
          </a:p>
        </p:txBody>
      </p:sp>
      <p:sp>
        <p:nvSpPr>
          <p:cNvPr id="3" name="Inhaltsplatzhalter 2">
            <a:extLst>
              <a:ext uri="{FF2B5EF4-FFF2-40B4-BE49-F238E27FC236}">
                <a16:creationId xmlns:a16="http://schemas.microsoft.com/office/drawing/2014/main" id="{3001BA8E-5650-29C4-2EF4-5A9562EAAF11}"/>
              </a:ext>
            </a:extLst>
          </p:cNvPr>
          <p:cNvSpPr>
            <a:spLocks noGrp="1"/>
          </p:cNvSpPr>
          <p:nvPr>
            <p:ph idx="1"/>
          </p:nvPr>
        </p:nvSpPr>
        <p:spPr>
          <a:xfrm>
            <a:off x="865540" y="3270211"/>
            <a:ext cx="6226295" cy="2623097"/>
          </a:xfrm>
        </p:spPr>
        <p:txBody>
          <a:bodyPr>
            <a:normAutofit/>
          </a:bodyPr>
          <a:lstStyle/>
          <a:p>
            <a:r>
              <a:rPr lang="de-DE" dirty="0"/>
              <a:t>Keine gegenseitigen Schuldzuweisungen</a:t>
            </a:r>
          </a:p>
          <a:p>
            <a:r>
              <a:rPr lang="de-DE" dirty="0"/>
              <a:t>Genehmigungen</a:t>
            </a:r>
          </a:p>
          <a:p>
            <a:r>
              <a:rPr lang="de-DE" dirty="0"/>
              <a:t>Transparenz in der gesamten Kette</a:t>
            </a:r>
          </a:p>
          <a:p>
            <a:r>
              <a:rPr lang="de-DE" dirty="0"/>
              <a:t>Schulungen</a:t>
            </a:r>
          </a:p>
          <a:p>
            <a:r>
              <a:rPr lang="de-DE" dirty="0"/>
              <a:t>Durchsicht im </a:t>
            </a:r>
            <a:r>
              <a:rPr lang="de-DE" dirty="0" err="1"/>
              <a:t>Labeldschungel</a:t>
            </a:r>
            <a:endParaRPr lang="de-DE" dirty="0"/>
          </a:p>
          <a:p>
            <a:r>
              <a:rPr lang="de-DE" dirty="0"/>
              <a:t>Platzierung</a:t>
            </a:r>
          </a:p>
        </p:txBody>
      </p:sp>
      <p:pic>
        <p:nvPicPr>
          <p:cNvPr id="3074" name="Picture 2">
            <a:extLst>
              <a:ext uri="{FF2B5EF4-FFF2-40B4-BE49-F238E27FC236}">
                <a16:creationId xmlns:a16="http://schemas.microsoft.com/office/drawing/2014/main" id="{903755A2-ED80-423B-2C1F-D12A496178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6253" y="2436073"/>
            <a:ext cx="2774611" cy="3699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6397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50DC01-EEB4-C839-5887-1D73E145CAAD}"/>
              </a:ext>
            </a:extLst>
          </p:cNvPr>
          <p:cNvSpPr>
            <a:spLocks noGrp="1"/>
          </p:cNvSpPr>
          <p:nvPr>
            <p:ph type="title"/>
          </p:nvPr>
        </p:nvSpPr>
        <p:spPr/>
        <p:txBody>
          <a:bodyPr/>
          <a:lstStyle/>
          <a:p>
            <a:r>
              <a:rPr lang="de-DE" dirty="0"/>
              <a:t>Gut für alle!</a:t>
            </a:r>
          </a:p>
        </p:txBody>
      </p:sp>
      <p:sp>
        <p:nvSpPr>
          <p:cNvPr id="3" name="Inhaltsplatzhalter 2">
            <a:extLst>
              <a:ext uri="{FF2B5EF4-FFF2-40B4-BE49-F238E27FC236}">
                <a16:creationId xmlns:a16="http://schemas.microsoft.com/office/drawing/2014/main" id="{DF0A7E59-D5BD-F9EB-4E7C-ED16507EA90D}"/>
              </a:ext>
            </a:extLst>
          </p:cNvPr>
          <p:cNvSpPr>
            <a:spLocks noGrp="1"/>
          </p:cNvSpPr>
          <p:nvPr>
            <p:ph idx="1"/>
          </p:nvPr>
        </p:nvSpPr>
        <p:spPr/>
        <p:txBody>
          <a:bodyPr>
            <a:normAutofit fontScale="92500" lnSpcReduction="10000"/>
          </a:bodyPr>
          <a:lstStyle/>
          <a:p>
            <a:r>
              <a:rPr lang="de-DE" sz="1800" dirty="0">
                <a:effectLst/>
                <a:latin typeface="Calibri" panose="020F0502020204030204" pitchFamily="34" charset="0"/>
                <a:ea typeface="SimSun" panose="02010600030101010101" pitchFamily="2" charset="-122"/>
                <a:cs typeface="Calibri" panose="020F0502020204030204" pitchFamily="34" charset="0"/>
              </a:rPr>
              <a:t>Wertschätzung entsteht bei dem Kunden außerdem, wenn für sie sichtbar an der Wertschöpfungskette angeknüpft wird und der Kunde Teil des Ganzen ist. Darauf setzt die gesamte Kette rund um das Aktivstallkonzept. Ein bewusster Kauf und ein bewusster Umgang mit Lebensmitteln leistet dann einen Beitrag für das Gemeinwohl in der Gesellschaft. Verbraucher wollen Lebensmittel wertschätzen, stoßen jedoch leider in ihrem Alltag aber an Grenzen: ökonomisch bedingt, bildungsbedingt, stressbedingt, zeitbedingt bzw. bedingt durch die zu geringe Transparenz des Umgangs mit dem Lebensmittel in der vorgelagerten Wertschöpfungskette. Manchmal ist es für den Kunden schlichtweg unmöglich noch durch den </a:t>
            </a:r>
            <a:r>
              <a:rPr lang="de-DE" sz="1800" dirty="0" err="1">
                <a:effectLst/>
                <a:latin typeface="Calibri" panose="020F0502020204030204" pitchFamily="34" charset="0"/>
                <a:ea typeface="SimSun" panose="02010600030101010101" pitchFamily="2" charset="-122"/>
                <a:cs typeface="Calibri" panose="020F0502020204030204" pitchFamily="34" charset="0"/>
              </a:rPr>
              <a:t>Labeldschungel</a:t>
            </a:r>
            <a:r>
              <a:rPr lang="de-DE" sz="1800" dirty="0">
                <a:effectLst/>
                <a:latin typeface="Calibri" panose="020F0502020204030204" pitchFamily="34" charset="0"/>
                <a:ea typeface="SimSun" panose="02010600030101010101" pitchFamily="2" charset="-122"/>
                <a:cs typeface="Calibri" panose="020F0502020204030204" pitchFamily="34" charset="0"/>
              </a:rPr>
              <a:t> durchblicken zu können! Zusätzlich können ungeschulte Verkaufskräfte nicht wirklich weiterhelfen. Diesen Missstand räumt das Konzept mit Internetauftritten, Schulungen, Livestream und Hofbesuchen aus. </a:t>
            </a:r>
            <a:endParaRPr lang="de-DE" sz="1800" dirty="0">
              <a:effectLst/>
              <a:latin typeface="Calibri" panose="020F0502020204030204" pitchFamily="34" charset="0"/>
              <a:ea typeface="SimSun" panose="02010600030101010101" pitchFamily="2" charset="-122"/>
              <a:cs typeface="Arial" panose="020B0604020202020204" pitchFamily="34" charset="0"/>
            </a:endParaRPr>
          </a:p>
          <a:p>
            <a:endParaRPr lang="de-DE" dirty="0"/>
          </a:p>
        </p:txBody>
      </p:sp>
    </p:spTree>
    <p:extLst>
      <p:ext uri="{BB962C8B-B14F-4D97-AF65-F5344CB8AC3E}">
        <p14:creationId xmlns:p14="http://schemas.microsoft.com/office/powerpoint/2010/main" val="3513307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9CD110-6345-4733-8336-D7FD53A35C53}"/>
              </a:ext>
            </a:extLst>
          </p:cNvPr>
          <p:cNvSpPr>
            <a:spLocks noGrp="1"/>
          </p:cNvSpPr>
          <p:nvPr>
            <p:ph type="title"/>
          </p:nvPr>
        </p:nvSpPr>
        <p:spPr>
          <a:xfrm>
            <a:off x="838199" y="365125"/>
            <a:ext cx="10915185" cy="2032387"/>
          </a:xfrm>
        </p:spPr>
        <p:txBody>
          <a:bodyPr>
            <a:normAutofit/>
          </a:bodyPr>
          <a:lstStyle/>
          <a:p>
            <a:r>
              <a:rPr lang="de-DE" b="0" i="0" dirty="0">
                <a:solidFill>
                  <a:srgbClr val="000000"/>
                </a:solidFill>
                <a:effectLst/>
                <a:latin typeface="arial" panose="020B0604020202020204" pitchFamily="34" charset="0"/>
              </a:rPr>
              <a:t>"Aktivstall für Schweine" und das damit verbundene Vermarktungskonzept </a:t>
            </a:r>
            <a:br>
              <a:rPr lang="de-DE" dirty="0"/>
            </a:br>
            <a:endParaRPr lang="de-DE" dirty="0"/>
          </a:p>
        </p:txBody>
      </p:sp>
      <p:pic>
        <p:nvPicPr>
          <p:cNvPr id="8" name="Inhaltsplatzhalter 7">
            <a:extLst>
              <a:ext uri="{FF2B5EF4-FFF2-40B4-BE49-F238E27FC236}">
                <a16:creationId xmlns:a16="http://schemas.microsoft.com/office/drawing/2014/main" id="{BB554678-9953-4245-8467-3A8DC13EFF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6683" y="3046666"/>
            <a:ext cx="4902494" cy="3268329"/>
          </a:xfrm>
        </p:spPr>
      </p:pic>
      <p:pic>
        <p:nvPicPr>
          <p:cNvPr id="4" name="Inhaltsplatzhalter 3">
            <a:extLst>
              <a:ext uri="{FF2B5EF4-FFF2-40B4-BE49-F238E27FC236}">
                <a16:creationId xmlns:a16="http://schemas.microsoft.com/office/drawing/2014/main" id="{E4593BD1-A4D4-4031-9F56-AA691E4222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9973" y="3148862"/>
            <a:ext cx="3615262" cy="3063935"/>
          </a:xfrm>
          <a:prstGeom prst="rect">
            <a:avLst/>
          </a:prstGeom>
        </p:spPr>
      </p:pic>
    </p:spTree>
    <p:extLst>
      <p:ext uri="{BB962C8B-B14F-4D97-AF65-F5344CB8AC3E}">
        <p14:creationId xmlns:p14="http://schemas.microsoft.com/office/powerpoint/2010/main" val="3704488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43EE4E4-4F6E-4D0C-8241-7422485C59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085"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92CB53D-E8E1-C169-7D62-10AFB52263C6}"/>
              </a:ext>
            </a:extLst>
          </p:cNvPr>
          <p:cNvSpPr>
            <a:spLocks noGrp="1"/>
          </p:cNvSpPr>
          <p:nvPr>
            <p:ph type="title"/>
          </p:nvPr>
        </p:nvSpPr>
        <p:spPr>
          <a:xfrm>
            <a:off x="6923757" y="1290025"/>
            <a:ext cx="4475892" cy="1188720"/>
          </a:xfrm>
          <a:solidFill>
            <a:srgbClr val="FFFFFF"/>
          </a:solidFill>
          <a:ln>
            <a:solidFill>
              <a:srgbClr val="404040"/>
            </a:solidFill>
          </a:ln>
        </p:spPr>
        <p:txBody>
          <a:bodyPr>
            <a:normAutofit/>
          </a:bodyPr>
          <a:lstStyle/>
          <a:p>
            <a:r>
              <a:rPr lang="de-DE" dirty="0" err="1"/>
              <a:t>Jaaaaa</a:t>
            </a:r>
            <a:r>
              <a:rPr lang="de-DE" dirty="0"/>
              <a:t>……</a:t>
            </a:r>
          </a:p>
        </p:txBody>
      </p:sp>
      <p:sp>
        <p:nvSpPr>
          <p:cNvPr id="11" name="Rectangle 10">
            <a:extLst>
              <a:ext uri="{FF2B5EF4-FFF2-40B4-BE49-F238E27FC236}">
                <a16:creationId xmlns:a16="http://schemas.microsoft.com/office/drawing/2014/main" id="{39CDFF21-67C6-4C4C-9A1C-C7726D3D3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966" y="640080"/>
            <a:ext cx="4818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Rectangle 12">
            <a:extLst>
              <a:ext uri="{FF2B5EF4-FFF2-40B4-BE49-F238E27FC236}">
                <a16:creationId xmlns:a16="http://schemas.microsoft.com/office/drawing/2014/main" id="{E98F8D60-BC6F-4B41-9481-5F49C96A1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1520" y="806357"/>
            <a:ext cx="451126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nhaltsplatzhalter 3">
            <a:extLst>
              <a:ext uri="{FF2B5EF4-FFF2-40B4-BE49-F238E27FC236}">
                <a16:creationId xmlns:a16="http://schemas.microsoft.com/office/drawing/2014/main" id="{15107D8C-620E-BCA4-D7A6-0D3DA49469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8626" y="1508048"/>
            <a:ext cx="4159568" cy="3525234"/>
          </a:xfrm>
          <a:prstGeom prst="rect">
            <a:avLst/>
          </a:prstGeom>
        </p:spPr>
      </p:pic>
      <p:sp>
        <p:nvSpPr>
          <p:cNvPr id="3" name="Inhaltsplatzhalter 2">
            <a:extLst>
              <a:ext uri="{FF2B5EF4-FFF2-40B4-BE49-F238E27FC236}">
                <a16:creationId xmlns:a16="http://schemas.microsoft.com/office/drawing/2014/main" id="{15DC14F7-B2B2-736C-748E-6305C1D663D7}"/>
              </a:ext>
            </a:extLst>
          </p:cNvPr>
          <p:cNvSpPr>
            <a:spLocks noGrp="1"/>
          </p:cNvSpPr>
          <p:nvPr>
            <p:ph idx="1"/>
          </p:nvPr>
        </p:nvSpPr>
        <p:spPr>
          <a:xfrm>
            <a:off x="6923757" y="2858703"/>
            <a:ext cx="4475892" cy="3042547"/>
          </a:xfrm>
        </p:spPr>
        <p:txBody>
          <a:bodyPr>
            <a:normAutofit/>
          </a:bodyPr>
          <a:lstStyle/>
          <a:p>
            <a:r>
              <a:rPr lang="de-DE">
                <a:solidFill>
                  <a:srgbClr val="FFFFFF"/>
                </a:solidFill>
                <a:effectLst/>
                <a:latin typeface="Calibri" panose="020F0502020204030204" pitchFamily="34" charset="0"/>
                <a:ea typeface="SimSun" panose="02010600030101010101" pitchFamily="2" charset="-122"/>
                <a:cs typeface="Calibri" panose="020F0502020204030204" pitchFamily="34" charset="0"/>
              </a:rPr>
              <a:t>Die Vorteile beim Kauf dieses regionalen Produktes liegt ganz klar beim Tierwohl, Qualität, Frische, Geschmack, Natürlichkeit und Gentechnikfreiheit, Transparenz und Vertrauen in die Produktion, Unterstützung der regionalen Landwirtschaft, Schlachtung, Verarbeitung, Umwelt- und Landschaftserhaltung. </a:t>
            </a:r>
          </a:p>
          <a:p>
            <a:endParaRPr lang="de-DE">
              <a:solidFill>
                <a:srgbClr val="FFFFFF"/>
              </a:solidFill>
              <a:latin typeface="Calibri" panose="020F0502020204030204" pitchFamily="34" charset="0"/>
              <a:ea typeface="SimSun" panose="02010600030101010101" pitchFamily="2" charset="-122"/>
              <a:cs typeface="Calibri" panose="020F0502020204030204" pitchFamily="34" charset="0"/>
            </a:endParaRPr>
          </a:p>
          <a:p>
            <a:pPr marL="0" indent="0">
              <a:buNone/>
            </a:pPr>
            <a:endParaRPr lang="de-DE">
              <a:solidFill>
                <a:srgbClr val="FFFFFF"/>
              </a:solidFill>
              <a:effectLst/>
              <a:latin typeface="Calibri" panose="020F0502020204030204" pitchFamily="34" charset="0"/>
              <a:ea typeface="SimSun" panose="02010600030101010101" pitchFamily="2" charset="-122"/>
              <a:cs typeface="Arial" panose="020B0604020202020204" pitchFamily="34" charset="0"/>
            </a:endParaRPr>
          </a:p>
          <a:p>
            <a:endParaRPr lang="de-DE">
              <a:solidFill>
                <a:srgbClr val="FFFFFF"/>
              </a:solidFill>
            </a:endParaRPr>
          </a:p>
        </p:txBody>
      </p:sp>
    </p:spTree>
    <p:extLst>
      <p:ext uri="{BB962C8B-B14F-4D97-AF65-F5344CB8AC3E}">
        <p14:creationId xmlns:p14="http://schemas.microsoft.com/office/powerpoint/2010/main" val="2696550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BF13598-1656-4E33-89F7-8ABA27B90C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6445" y="804334"/>
            <a:ext cx="6999109" cy="5249332"/>
          </a:xfrm>
          <a:prstGeom prst="rect">
            <a:avLst/>
          </a:prstGeom>
        </p:spPr>
      </p:pic>
      <p:pic>
        <p:nvPicPr>
          <p:cNvPr id="4" name="Inhaltsplatzhalter 3">
            <a:extLst>
              <a:ext uri="{FF2B5EF4-FFF2-40B4-BE49-F238E27FC236}">
                <a16:creationId xmlns:a16="http://schemas.microsoft.com/office/drawing/2014/main" id="{6714E8FA-1DF4-A72E-1739-73586C0CEC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9968" y="176234"/>
            <a:ext cx="1134553" cy="961533"/>
          </a:xfrm>
          <a:prstGeom prst="rect">
            <a:avLst/>
          </a:prstGeom>
        </p:spPr>
      </p:pic>
    </p:spTree>
    <p:extLst>
      <p:ext uri="{BB962C8B-B14F-4D97-AF65-F5344CB8AC3E}">
        <p14:creationId xmlns:p14="http://schemas.microsoft.com/office/powerpoint/2010/main" val="4220285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238779-37E2-2918-DA76-995925B78AEA}"/>
              </a:ext>
            </a:extLst>
          </p:cNvPr>
          <p:cNvSpPr>
            <a:spLocks noGrp="1"/>
          </p:cNvSpPr>
          <p:nvPr>
            <p:ph type="title"/>
          </p:nvPr>
        </p:nvSpPr>
        <p:spPr/>
        <p:txBody>
          <a:bodyPr/>
          <a:lstStyle/>
          <a:p>
            <a:endParaRPr lang="de-DE"/>
          </a:p>
        </p:txBody>
      </p:sp>
      <p:pic>
        <p:nvPicPr>
          <p:cNvPr id="4" name="10000000_1121243665373797_2154896279473511520_n">
            <a:hlinkClick r:id="" action="ppaction://media"/>
            <a:extLst>
              <a:ext uri="{FF2B5EF4-FFF2-40B4-BE49-F238E27FC236}">
                <a16:creationId xmlns:a16="http://schemas.microsoft.com/office/drawing/2014/main" id="{6DECA5F9-8A87-13DE-0968-DF21EABF016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071942" y="534606"/>
            <a:ext cx="8048116" cy="6036586"/>
          </a:xfrm>
        </p:spPr>
      </p:pic>
    </p:spTree>
    <p:extLst>
      <p:ext uri="{BB962C8B-B14F-4D97-AF65-F5344CB8AC3E}">
        <p14:creationId xmlns:p14="http://schemas.microsoft.com/office/powerpoint/2010/main" val="108586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18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8340090" y="2404872"/>
            <a:ext cx="3044952" cy="1627632"/>
          </a:xfrm>
        </p:spPr>
        <p:txBody>
          <a:bodyPr vert="horz" lIns="91440" tIns="45720" rIns="91440" bIns="45720" rtlCol="0">
            <a:normAutofit/>
          </a:bodyPr>
          <a:lstStyle/>
          <a:p>
            <a:r>
              <a:rPr lang="en-US" sz="1800"/>
              <a:t>Gerne dürfen Sie mich bei Interesse oder für eine Beratung kontaktieren:</a:t>
            </a:r>
            <a:br>
              <a:rPr lang="en-US" sz="1800"/>
            </a:br>
            <a:r>
              <a:rPr lang="en-US" sz="1800"/>
              <a:t>0151/55889036</a:t>
            </a:r>
          </a:p>
        </p:txBody>
      </p:sp>
      <p:sp>
        <p:nvSpPr>
          <p:cNvPr id="8" name="Rectangle 7">
            <a:extLst>
              <a:ext uri="{FF2B5EF4-FFF2-40B4-BE49-F238E27FC236}">
                <a16:creationId xmlns:a16="http://schemas.microsoft.com/office/drawing/2014/main" id="{CB94C45D-FCB1-4B86-967A-2C9EDB637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7045" y="640080"/>
            <a:ext cx="689762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32C4A34-762E-40DF-A8AF-0D811BC02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161" y="802767"/>
            <a:ext cx="6565392"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F3F0C9CA-BD52-1B3F-F66B-1DC807D7F814}"/>
              </a:ext>
            </a:extLst>
          </p:cNvPr>
          <p:cNvPicPr>
            <a:picLocks noChangeAspect="1"/>
          </p:cNvPicPr>
          <p:nvPr/>
        </p:nvPicPr>
        <p:blipFill>
          <a:blip r:embed="rId2">
            <a:extLst>
              <a:ext uri="{28A0092B-C50C-407E-A947-70E740481C1C}">
                <a14:useLocalDpi xmlns:a14="http://schemas.microsoft.com/office/drawing/2010/main" val="0"/>
              </a:ext>
            </a:extLst>
          </a:blip>
          <a:srcRect l="7970" r="-1" b="-1"/>
          <a:stretch/>
        </p:blipFill>
        <p:spPr>
          <a:xfrm>
            <a:off x="1113201" y="1122807"/>
            <a:ext cx="5925312" cy="4297680"/>
          </a:xfrm>
          <a:prstGeom prst="rect">
            <a:avLst/>
          </a:prstGeom>
        </p:spPr>
      </p:pic>
    </p:spTree>
    <p:extLst>
      <p:ext uri="{BB962C8B-B14F-4D97-AF65-F5344CB8AC3E}">
        <p14:creationId xmlns:p14="http://schemas.microsoft.com/office/powerpoint/2010/main" val="3375078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74F15A-B716-468A-8F1E-D11B09777EB7}"/>
              </a:ext>
            </a:extLst>
          </p:cNvPr>
          <p:cNvSpPr>
            <a:spLocks noGrp="1"/>
          </p:cNvSpPr>
          <p:nvPr>
            <p:ph type="title"/>
          </p:nvPr>
        </p:nvSpPr>
        <p:spPr>
          <a:xfrm>
            <a:off x="768350" y="63500"/>
            <a:ext cx="10505533" cy="2094261"/>
          </a:xfrm>
        </p:spPr>
        <p:txBody>
          <a:bodyPr>
            <a:noAutofit/>
          </a:bodyPr>
          <a:lstStyle/>
          <a:p>
            <a:r>
              <a:rPr lang="de-DE" sz="1100" b="0" i="0" u="none" strike="noStrike" dirty="0">
                <a:solidFill>
                  <a:srgbClr val="000000"/>
                </a:solidFill>
                <a:effectLst/>
                <a:latin typeface="arial" panose="020B0604020202020204" pitchFamily="34" charset="0"/>
              </a:rPr>
              <a:t>Entwicklungen in Sachen Tierwohl </a:t>
            </a:r>
            <a:br>
              <a:rPr lang="de-DE" sz="1100" b="0" i="0" u="none" strike="noStrike" dirty="0">
                <a:solidFill>
                  <a:srgbClr val="000000"/>
                </a:solidFill>
                <a:effectLst/>
                <a:latin typeface="arial" panose="020B0604020202020204" pitchFamily="34" charset="0"/>
              </a:rPr>
            </a:br>
            <a:br>
              <a:rPr lang="de-DE" sz="1100" b="0" i="0" u="none" strike="noStrike" dirty="0">
                <a:solidFill>
                  <a:srgbClr val="000000"/>
                </a:solidFill>
                <a:effectLst/>
                <a:latin typeface="arial" panose="020B0604020202020204" pitchFamily="34" charset="0"/>
              </a:rPr>
            </a:br>
            <a:r>
              <a:rPr lang="de-DE" sz="1800" b="1" dirty="0">
                <a:solidFill>
                  <a:srgbClr val="FF0000"/>
                </a:solidFill>
              </a:rPr>
              <a:t>Vielzahl an Ernährungswünschen, und der Spagat zwischen Ernährungssicherung, Tierschutz, Umweltschutz und Wirtschaftlichkeit.</a:t>
            </a:r>
            <a:br>
              <a:rPr lang="de-DE" sz="1800" b="1" dirty="0">
                <a:solidFill>
                  <a:srgbClr val="FF0000"/>
                </a:solidFill>
              </a:rPr>
            </a:br>
            <a:br>
              <a:rPr lang="de-DE" sz="1800" b="1" dirty="0">
                <a:solidFill>
                  <a:srgbClr val="FF0000"/>
                </a:solidFill>
              </a:rPr>
            </a:br>
            <a:endParaRPr lang="de-DE" sz="1800" b="1" dirty="0">
              <a:solidFill>
                <a:srgbClr val="FF0000"/>
              </a:solidFill>
            </a:endParaRPr>
          </a:p>
        </p:txBody>
      </p:sp>
      <p:pic>
        <p:nvPicPr>
          <p:cNvPr id="7" name="Inhaltsplatzhalter 6">
            <a:extLst>
              <a:ext uri="{FF2B5EF4-FFF2-40B4-BE49-F238E27FC236}">
                <a16:creationId xmlns:a16="http://schemas.microsoft.com/office/drawing/2014/main" id="{D40D079C-01C1-CD87-6E37-CEAB2738E3B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8350" y="2313001"/>
            <a:ext cx="4199864" cy="3359891"/>
          </a:xfrm>
        </p:spPr>
      </p:pic>
      <p:pic>
        <p:nvPicPr>
          <p:cNvPr id="2050" name="Picture 2">
            <a:extLst>
              <a:ext uri="{FF2B5EF4-FFF2-40B4-BE49-F238E27FC236}">
                <a16:creationId xmlns:a16="http://schemas.microsoft.com/office/drawing/2014/main" id="{8251B5B2-3EF0-155A-7AA4-446ABCBE4A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7686" y="2981817"/>
            <a:ext cx="5244607" cy="2022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957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7467F5-A318-41D0-885C-4777E3647ABC}"/>
              </a:ext>
            </a:extLst>
          </p:cNvPr>
          <p:cNvSpPr>
            <a:spLocks noGrp="1"/>
          </p:cNvSpPr>
          <p:nvPr>
            <p:ph type="title"/>
          </p:nvPr>
        </p:nvSpPr>
        <p:spPr>
          <a:xfrm>
            <a:off x="424514" y="155091"/>
            <a:ext cx="10515600" cy="1325563"/>
          </a:xfrm>
        </p:spPr>
        <p:txBody>
          <a:bodyPr>
            <a:normAutofit/>
          </a:bodyPr>
          <a:lstStyle/>
          <a:p>
            <a:r>
              <a:rPr lang="de-DE" dirty="0"/>
              <a:t>Vermarktung</a:t>
            </a:r>
          </a:p>
        </p:txBody>
      </p:sp>
      <p:pic>
        <p:nvPicPr>
          <p:cNvPr id="5" name="Inhaltsplatzhalter 4">
            <a:extLst>
              <a:ext uri="{FF2B5EF4-FFF2-40B4-BE49-F238E27FC236}">
                <a16:creationId xmlns:a16="http://schemas.microsoft.com/office/drawing/2014/main" id="{69ADFEB4-DFA3-4979-BD9C-AC691BBC6E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6437" y="3788989"/>
            <a:ext cx="3770427" cy="2828818"/>
          </a:xfrm>
        </p:spPr>
      </p:pic>
      <p:pic>
        <p:nvPicPr>
          <p:cNvPr id="8" name="Inhaltsplatzhalter 3">
            <a:extLst>
              <a:ext uri="{FF2B5EF4-FFF2-40B4-BE49-F238E27FC236}">
                <a16:creationId xmlns:a16="http://schemas.microsoft.com/office/drawing/2014/main" id="{79287AA5-ACEC-4B89-B1D3-A94FAF5D24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864" y="1709533"/>
            <a:ext cx="2183571" cy="1850576"/>
          </a:xfrm>
          <a:prstGeom prst="rect">
            <a:avLst/>
          </a:prstGeom>
        </p:spPr>
      </p:pic>
      <p:pic>
        <p:nvPicPr>
          <p:cNvPr id="4" name="Grafik 3">
            <a:extLst>
              <a:ext uri="{FF2B5EF4-FFF2-40B4-BE49-F238E27FC236}">
                <a16:creationId xmlns:a16="http://schemas.microsoft.com/office/drawing/2014/main" id="{07032628-0463-45B2-A73F-6EC36D0A2C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2913" y="3788988"/>
            <a:ext cx="2828819" cy="2828819"/>
          </a:xfrm>
          <a:prstGeom prst="rect">
            <a:avLst/>
          </a:prstGeom>
        </p:spPr>
      </p:pic>
      <p:pic>
        <p:nvPicPr>
          <p:cNvPr id="3" name="Grafik 2" descr="Ein Bild, das Person, Schwein, Kleidung, Hausschwein enthält.&#10;&#10;Automatisch generierte Beschreibung">
            <a:extLst>
              <a:ext uri="{FF2B5EF4-FFF2-40B4-BE49-F238E27FC236}">
                <a16:creationId xmlns:a16="http://schemas.microsoft.com/office/drawing/2014/main" id="{FDE91246-34DC-4100-2D0A-BDC501AF88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2584" y="3788988"/>
            <a:ext cx="2772978" cy="2772978"/>
          </a:xfrm>
          <a:prstGeom prst="rect">
            <a:avLst/>
          </a:prstGeom>
        </p:spPr>
      </p:pic>
    </p:spTree>
    <p:extLst>
      <p:ext uri="{BB962C8B-B14F-4D97-AF65-F5344CB8AC3E}">
        <p14:creationId xmlns:p14="http://schemas.microsoft.com/office/powerpoint/2010/main" val="1189681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78B021-59C6-72C2-6449-8E7CB597F2C4}"/>
              </a:ext>
            </a:extLst>
          </p:cNvPr>
          <p:cNvSpPr>
            <a:spLocks noGrp="1"/>
          </p:cNvSpPr>
          <p:nvPr>
            <p:ph type="title"/>
          </p:nvPr>
        </p:nvSpPr>
        <p:spPr>
          <a:xfrm>
            <a:off x="1914318" y="365126"/>
            <a:ext cx="9439481" cy="753206"/>
          </a:xfrm>
        </p:spPr>
        <p:txBody>
          <a:bodyPr>
            <a:normAutofit/>
          </a:bodyPr>
          <a:lstStyle/>
          <a:p>
            <a:r>
              <a:rPr lang="de-DE" dirty="0"/>
              <a:t>Interesse der Landwirte /Interesse Handel</a:t>
            </a:r>
          </a:p>
        </p:txBody>
      </p:sp>
      <p:pic>
        <p:nvPicPr>
          <p:cNvPr id="9218" name="Picture 2" descr="Ist möglicherweise ein Bild von 9 Personen, Personen, die stehen und außen">
            <a:extLst>
              <a:ext uri="{FF2B5EF4-FFF2-40B4-BE49-F238E27FC236}">
                <a16:creationId xmlns:a16="http://schemas.microsoft.com/office/drawing/2014/main" id="{4F117BD8-148E-21C2-B79A-E4123009C9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486" y="1399737"/>
            <a:ext cx="5083445" cy="3812584"/>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descr="Ein Bild, das Kleidung, Person, Schuhwerk, Mann enthält.&#10;&#10;Automatisch generierte Beschreibung">
            <a:extLst>
              <a:ext uri="{FF2B5EF4-FFF2-40B4-BE49-F238E27FC236}">
                <a16:creationId xmlns:a16="http://schemas.microsoft.com/office/drawing/2014/main" id="{BEE14588-795F-9A59-E238-7CD2CD451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0354" y="1399737"/>
            <a:ext cx="5083446" cy="3812584"/>
          </a:xfrm>
          <a:prstGeom prst="rect">
            <a:avLst/>
          </a:prstGeom>
        </p:spPr>
      </p:pic>
    </p:spTree>
    <p:extLst>
      <p:ext uri="{BB962C8B-B14F-4D97-AF65-F5344CB8AC3E}">
        <p14:creationId xmlns:p14="http://schemas.microsoft.com/office/powerpoint/2010/main" val="4193345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38B10564-00F5-B044-B4EB-F790C761CC1C}"/>
              </a:ext>
            </a:extLst>
          </p:cNvPr>
          <p:cNvSpPr>
            <a:spLocks noGrp="1"/>
          </p:cNvSpPr>
          <p:nvPr>
            <p:ph type="sldNum" sz="quarter" idx="13"/>
          </p:nvPr>
        </p:nvSpPr>
        <p:spPr/>
        <p:txBody>
          <a:bodyPr/>
          <a:lstStyle/>
          <a:p>
            <a:fld id="{D36D2FC2-92FD-2246-B71C-F6BDD1C6B534}" type="slidenum">
              <a:rPr lang="de-DE" smtClean="0"/>
              <a:pPr/>
              <a:t>8</a:t>
            </a:fld>
            <a:endParaRPr lang="de-DE" dirty="0"/>
          </a:p>
        </p:txBody>
      </p:sp>
      <p:sp>
        <p:nvSpPr>
          <p:cNvPr id="9" name="Textplatzhalter 6">
            <a:extLst>
              <a:ext uri="{FF2B5EF4-FFF2-40B4-BE49-F238E27FC236}">
                <a16:creationId xmlns:a16="http://schemas.microsoft.com/office/drawing/2014/main" id="{0C2102D6-544E-433B-963E-41FF6D9C7871}"/>
              </a:ext>
            </a:extLst>
          </p:cNvPr>
          <p:cNvSpPr txBox="1">
            <a:spLocks/>
          </p:cNvSpPr>
          <p:nvPr/>
        </p:nvSpPr>
        <p:spPr>
          <a:xfrm>
            <a:off x="431994" y="77296"/>
            <a:ext cx="7270633" cy="457546"/>
          </a:xfrm>
          <a:prstGeom prst="rect">
            <a:avLst/>
          </a:prstGeom>
        </p:spPr>
        <p:txBody>
          <a:bodyPr vert="horz" lIns="0" tIns="0" rIns="0" bIns="0" rtlCol="0">
            <a:normAutofit fontScale="55000" lnSpcReduction="20000"/>
          </a:bodyPr>
          <a:lstStyle>
            <a:lvl1pPr marL="0" indent="0" algn="l" defTabSz="914400" rtl="0" eaLnBrk="1" latinLnBrk="0" hangingPunct="1">
              <a:lnSpc>
                <a:spcPct val="100000"/>
              </a:lnSpc>
              <a:spcBef>
                <a:spcPts val="1000"/>
              </a:spcBef>
              <a:buFont typeface="Arial" panose="020B0604020202020204" pitchFamily="34" charset="0"/>
              <a:buNone/>
              <a:defRPr sz="3200" kern="1200">
                <a:solidFill>
                  <a:srgbClr val="DA4D36"/>
                </a:solidFill>
                <a:latin typeface="Double Porter 1"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Aktivstall für Schweine – Landwirte arbeiten in Kreisläufen und arbeiten nur mit ausgesuchten Partnern in der gesamten Kette zusammen!</a:t>
            </a:r>
            <a:r>
              <a:rPr lang="de-DE" sz="1800" dirty="0">
                <a:solidFill>
                  <a:srgbClr val="555555"/>
                </a:solidFill>
                <a:effectLst/>
                <a:latin typeface="Calibri" panose="020F0502020204030204" pitchFamily="34" charset="0"/>
                <a:ea typeface="SimSun" panose="02010600030101010101" pitchFamily="2" charset="-122"/>
              </a:rPr>
              <a:t> „</a:t>
            </a:r>
            <a:endParaRPr lang="de-DE" dirty="0"/>
          </a:p>
        </p:txBody>
      </p:sp>
      <p:pic>
        <p:nvPicPr>
          <p:cNvPr id="11" name="Grafik 10">
            <a:extLst>
              <a:ext uri="{FF2B5EF4-FFF2-40B4-BE49-F238E27FC236}">
                <a16:creationId xmlns:a16="http://schemas.microsoft.com/office/drawing/2014/main" id="{E8EB80A6-8195-429A-8EED-699CF656D829}"/>
              </a:ext>
            </a:extLst>
          </p:cNvPr>
          <p:cNvPicPr>
            <a:picLocks noChangeAspect="1"/>
          </p:cNvPicPr>
          <p:nvPr/>
        </p:nvPicPr>
        <p:blipFill>
          <a:blip r:embed="rId2"/>
          <a:stretch>
            <a:fillRect/>
          </a:stretch>
        </p:blipFill>
        <p:spPr>
          <a:xfrm>
            <a:off x="9321842" y="280638"/>
            <a:ext cx="1311957" cy="1110713"/>
          </a:xfrm>
          <a:prstGeom prst="rect">
            <a:avLst/>
          </a:prstGeom>
        </p:spPr>
      </p:pic>
      <p:pic>
        <p:nvPicPr>
          <p:cNvPr id="17" name="Grafik 16">
            <a:extLst>
              <a:ext uri="{FF2B5EF4-FFF2-40B4-BE49-F238E27FC236}">
                <a16:creationId xmlns:a16="http://schemas.microsoft.com/office/drawing/2014/main" id="{BD7B5F23-1BA2-46AC-9FE9-7899BBE0C383}"/>
              </a:ext>
            </a:extLst>
          </p:cNvPr>
          <p:cNvPicPr>
            <a:picLocks noChangeAspect="1"/>
          </p:cNvPicPr>
          <p:nvPr/>
        </p:nvPicPr>
        <p:blipFill rotWithShape="1">
          <a:blip r:embed="rId3">
            <a:extLst>
              <a:ext uri="{28A0092B-C50C-407E-A947-70E740481C1C}">
                <a14:useLocalDpi xmlns:a14="http://schemas.microsoft.com/office/drawing/2010/main" val="0"/>
              </a:ext>
            </a:extLst>
          </a:blip>
          <a:srcRect l="23366" r="21845"/>
          <a:stretch/>
        </p:blipFill>
        <p:spPr>
          <a:xfrm>
            <a:off x="6359500" y="3112985"/>
            <a:ext cx="2074895" cy="2840263"/>
          </a:xfrm>
          <a:prstGeom prst="rect">
            <a:avLst/>
          </a:prstGeom>
        </p:spPr>
      </p:pic>
      <p:sp>
        <p:nvSpPr>
          <p:cNvPr id="23" name="Textfeld 22">
            <a:extLst>
              <a:ext uri="{FF2B5EF4-FFF2-40B4-BE49-F238E27FC236}">
                <a16:creationId xmlns:a16="http://schemas.microsoft.com/office/drawing/2014/main" id="{40217002-1A15-4431-B2FD-38082CA2AC8D}"/>
              </a:ext>
            </a:extLst>
          </p:cNvPr>
          <p:cNvSpPr txBox="1"/>
          <p:nvPr/>
        </p:nvSpPr>
        <p:spPr>
          <a:xfrm>
            <a:off x="6667124" y="5963887"/>
            <a:ext cx="1401573" cy="400110"/>
          </a:xfrm>
          <a:prstGeom prst="rect">
            <a:avLst/>
          </a:prstGeom>
          <a:noFill/>
        </p:spPr>
        <p:txBody>
          <a:bodyPr wrap="square" rtlCol="0">
            <a:spAutoFit/>
          </a:bodyPr>
          <a:lstStyle/>
          <a:p>
            <a:pPr algn="r"/>
            <a:r>
              <a:rPr lang="de-DE" sz="2000" dirty="0">
                <a:solidFill>
                  <a:srgbClr val="27465C"/>
                </a:solidFill>
                <a:latin typeface="Double Porter 5" pitchFamily="50" charset="0"/>
              </a:rPr>
              <a:t>     </a:t>
            </a:r>
          </a:p>
        </p:txBody>
      </p:sp>
      <p:sp>
        <p:nvSpPr>
          <p:cNvPr id="16" name="Textfeld 15">
            <a:extLst>
              <a:ext uri="{FF2B5EF4-FFF2-40B4-BE49-F238E27FC236}">
                <a16:creationId xmlns:a16="http://schemas.microsoft.com/office/drawing/2014/main" id="{57EA3095-DF89-8951-FAD8-5BC91C49D3CC}"/>
              </a:ext>
            </a:extLst>
          </p:cNvPr>
          <p:cNvSpPr txBox="1"/>
          <p:nvPr/>
        </p:nvSpPr>
        <p:spPr>
          <a:xfrm>
            <a:off x="3044282" y="1678260"/>
            <a:ext cx="5798825" cy="923330"/>
          </a:xfrm>
          <a:prstGeom prst="rect">
            <a:avLst/>
          </a:prstGeom>
          <a:noFill/>
        </p:spPr>
        <p:txBody>
          <a:bodyPr wrap="square">
            <a:spAutoFit/>
          </a:bodyPr>
          <a:lstStyle/>
          <a:p>
            <a:r>
              <a:rPr lang="de-DE" sz="1800" dirty="0">
                <a:solidFill>
                  <a:srgbClr val="555555"/>
                </a:solidFill>
                <a:effectLst/>
                <a:latin typeface="Calibri" panose="020F0502020204030204" pitchFamily="34" charset="0"/>
                <a:ea typeface="SimSun" panose="02010600030101010101" pitchFamily="2" charset="-122"/>
              </a:rPr>
              <a:t>Ziel:</a:t>
            </a:r>
          </a:p>
          <a:p>
            <a:r>
              <a:rPr lang="de-DE" sz="1800" dirty="0">
                <a:solidFill>
                  <a:srgbClr val="555555"/>
                </a:solidFill>
                <a:effectLst/>
                <a:latin typeface="Calibri" panose="020F0502020204030204" pitchFamily="34" charset="0"/>
                <a:ea typeface="SimSun" panose="02010600030101010101" pitchFamily="2" charset="-122"/>
              </a:rPr>
              <a:t>„Vielen Dank liebe Aktivstall Landwirte, wir konnten Eure Produkte mit viel mehr Wertschätzung genießen.“ </a:t>
            </a:r>
            <a:endParaRPr lang="de-DE" dirty="0"/>
          </a:p>
        </p:txBody>
      </p:sp>
      <p:pic>
        <p:nvPicPr>
          <p:cNvPr id="2" name="Grafik 1">
            <a:extLst>
              <a:ext uri="{FF2B5EF4-FFF2-40B4-BE49-F238E27FC236}">
                <a16:creationId xmlns:a16="http://schemas.microsoft.com/office/drawing/2014/main" id="{16B2E323-8C45-CF85-D201-B872E7F25E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172" y="3131722"/>
            <a:ext cx="1868527" cy="2802791"/>
          </a:xfrm>
          <a:prstGeom prst="rect">
            <a:avLst/>
          </a:prstGeom>
        </p:spPr>
      </p:pic>
      <p:pic>
        <p:nvPicPr>
          <p:cNvPr id="6146" name="Picture 2" descr="Ist möglicherweise ein Bild von 4 Personen, Kind, Personen, die stehen und außen">
            <a:extLst>
              <a:ext uri="{FF2B5EF4-FFF2-40B4-BE49-F238E27FC236}">
                <a16:creationId xmlns:a16="http://schemas.microsoft.com/office/drawing/2014/main" id="{DF153D11-D630-A2FD-8219-493041A815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0042" y="2601590"/>
            <a:ext cx="2739374" cy="178170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st möglicherweise ein Bild von 3 Personen und außen">
            <a:extLst>
              <a:ext uri="{FF2B5EF4-FFF2-40B4-BE49-F238E27FC236}">
                <a16:creationId xmlns:a16="http://schemas.microsoft.com/office/drawing/2014/main" id="{C086ADD0-0034-640C-1441-C2A27004C7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90861" y="3236701"/>
            <a:ext cx="3331617" cy="249871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st möglicherweise ein Bild von 2 Personen und außen">
            <a:extLst>
              <a:ext uri="{FF2B5EF4-FFF2-40B4-BE49-F238E27FC236}">
                <a16:creationId xmlns:a16="http://schemas.microsoft.com/office/drawing/2014/main" id="{C3BCE53A-247F-98B5-9E88-D273703253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90042" y="4756688"/>
            <a:ext cx="2934745" cy="1957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488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6134AAE-54BB-40F3-A755-901A8CB9C067}"/>
              </a:ext>
            </a:extLst>
          </p:cNvPr>
          <p:cNvSpPr>
            <a:spLocks noGrp="1"/>
          </p:cNvSpPr>
          <p:nvPr>
            <p:ph type="body" sz="quarter" idx="10"/>
          </p:nvPr>
        </p:nvSpPr>
        <p:spPr>
          <a:xfrm>
            <a:off x="431994" y="77296"/>
            <a:ext cx="7270633" cy="457546"/>
          </a:xfrm>
        </p:spPr>
        <p:txBody>
          <a:bodyPr>
            <a:normAutofit lnSpcReduction="10000"/>
          </a:bodyPr>
          <a:lstStyle/>
          <a:p>
            <a:r>
              <a:rPr lang="de-DE" dirty="0"/>
              <a:t>Verarbeitung</a:t>
            </a:r>
          </a:p>
        </p:txBody>
      </p:sp>
      <p:sp>
        <p:nvSpPr>
          <p:cNvPr id="5" name="Foliennummernplatzhalter 4">
            <a:extLst>
              <a:ext uri="{FF2B5EF4-FFF2-40B4-BE49-F238E27FC236}">
                <a16:creationId xmlns:a16="http://schemas.microsoft.com/office/drawing/2014/main" id="{38B10564-00F5-B044-B4EB-F790C761CC1C}"/>
              </a:ext>
            </a:extLst>
          </p:cNvPr>
          <p:cNvSpPr>
            <a:spLocks noGrp="1"/>
          </p:cNvSpPr>
          <p:nvPr>
            <p:ph type="sldNum" sz="quarter" idx="13"/>
          </p:nvPr>
        </p:nvSpPr>
        <p:spPr/>
        <p:txBody>
          <a:bodyPr/>
          <a:lstStyle/>
          <a:p>
            <a:fld id="{D36D2FC2-92FD-2246-B71C-F6BDD1C6B534}" type="slidenum">
              <a:rPr lang="de-DE" smtClean="0"/>
              <a:pPr/>
              <a:t>9</a:t>
            </a:fld>
            <a:endParaRPr lang="de-DE" dirty="0"/>
          </a:p>
        </p:txBody>
      </p:sp>
      <p:pic>
        <p:nvPicPr>
          <p:cNvPr id="14" name="Grafik 13">
            <a:extLst>
              <a:ext uri="{FF2B5EF4-FFF2-40B4-BE49-F238E27FC236}">
                <a16:creationId xmlns:a16="http://schemas.microsoft.com/office/drawing/2014/main" id="{4E85A9A4-1221-4206-BFC3-F32BD9AF79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6454" y="2148180"/>
            <a:ext cx="3100635" cy="3100635"/>
          </a:xfrm>
          <a:prstGeom prst="rect">
            <a:avLst/>
          </a:prstGeom>
        </p:spPr>
      </p:pic>
      <p:pic>
        <p:nvPicPr>
          <p:cNvPr id="8" name="Inhaltsplatzhalter 3">
            <a:extLst>
              <a:ext uri="{FF2B5EF4-FFF2-40B4-BE49-F238E27FC236}">
                <a16:creationId xmlns:a16="http://schemas.microsoft.com/office/drawing/2014/main" id="{E1E6223E-7D60-13A9-9E97-02E19A2D62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2218" y="358979"/>
            <a:ext cx="1134553" cy="961533"/>
          </a:xfrm>
          <a:prstGeom prst="rect">
            <a:avLst/>
          </a:prstGeom>
        </p:spPr>
      </p:pic>
      <p:pic>
        <p:nvPicPr>
          <p:cNvPr id="3074" name="Picture 2" descr="Ist möglicherweise ein Bild von 2 Personen und Personen, die stehen">
            <a:extLst>
              <a:ext uri="{FF2B5EF4-FFF2-40B4-BE49-F238E27FC236}">
                <a16:creationId xmlns:a16="http://schemas.microsoft.com/office/drawing/2014/main" id="{D88D5D0D-8A44-76D2-66F6-68AA8BAC91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7855" y="1027901"/>
            <a:ext cx="3771592" cy="251361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eine Fotobeschreibung verfügbar.">
            <a:extLst>
              <a:ext uri="{FF2B5EF4-FFF2-40B4-BE49-F238E27FC236}">
                <a16:creationId xmlns:a16="http://schemas.microsoft.com/office/drawing/2014/main" id="{25F1B202-84C5-0447-CD82-B4C6C744C9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0133" y="3759945"/>
            <a:ext cx="3807035" cy="28113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st möglicherweise ein Bild von 2 Personen">
            <a:extLst>
              <a:ext uri="{FF2B5EF4-FFF2-40B4-BE49-F238E27FC236}">
                <a16:creationId xmlns:a16="http://schemas.microsoft.com/office/drawing/2014/main" id="{17ABF799-B2F8-4815-1E92-D34F6DEA19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16" y="957570"/>
            <a:ext cx="1720595" cy="37258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st möglicherweise ein Bild von 2 Personen und Personen, die stehen">
            <a:extLst>
              <a:ext uri="{FF2B5EF4-FFF2-40B4-BE49-F238E27FC236}">
                <a16:creationId xmlns:a16="http://schemas.microsoft.com/office/drawing/2014/main" id="{DC816C4E-96C2-0A84-AD60-7F2C087F9D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15228" y="2872612"/>
            <a:ext cx="2721665" cy="3402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624631"/>
      </p:ext>
    </p:extLst>
  </p:cSld>
  <p:clrMapOvr>
    <a:masterClrMapping/>
  </p:clrMapOvr>
</p:sld>
</file>

<file path=ppt/theme/theme1.xml><?xml version="1.0" encoding="utf-8"?>
<a:theme xmlns:a="http://schemas.openxmlformats.org/drawingml/2006/main" name="Paket">
  <a:themeElements>
    <a:clrScheme name="Pa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{AA9A14B0-903E-2F4F-9C16-ECBF0C8CDFBE}tf10001120</Template>
  <TotalTime>0</TotalTime>
  <Words>864</Words>
  <Application>Microsoft Macintosh PowerPoint</Application>
  <PresentationFormat>Breitbild</PresentationFormat>
  <Paragraphs>73</Paragraphs>
  <Slides>43</Slides>
  <Notes>0</Notes>
  <HiddenSlides>0</HiddenSlides>
  <MMClips>1</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43</vt:i4>
      </vt:variant>
    </vt:vector>
  </HeadingPairs>
  <TitlesOfParts>
    <vt:vector size="52" baseType="lpstr">
      <vt:lpstr>Arial</vt:lpstr>
      <vt:lpstr>Arial</vt:lpstr>
      <vt:lpstr>Calibri</vt:lpstr>
      <vt:lpstr>Double Porter 1</vt:lpstr>
      <vt:lpstr>Double Porter 5</vt:lpstr>
      <vt:lpstr>Gill Sans MT</vt:lpstr>
      <vt:lpstr>Roboto</vt:lpstr>
      <vt:lpstr>Wingdings</vt:lpstr>
      <vt:lpstr>Paket</vt:lpstr>
      <vt:lpstr>Familienbetrieb Mörixmann</vt:lpstr>
      <vt:lpstr>Reizthema Tierwohl:</vt:lpstr>
      <vt:lpstr>Fragen…</vt:lpstr>
      <vt:lpstr>"Aktivstall für Schweine" und das damit verbundene Vermarktungskonzept  </vt:lpstr>
      <vt:lpstr>Entwicklungen in Sachen Tierwohl   Vielzahl an Ernährungswünschen, und der Spagat zwischen Ernährungssicherung, Tierschutz, Umweltschutz und Wirtschaftlichkeit.  </vt:lpstr>
      <vt:lpstr>Vermarktung</vt:lpstr>
      <vt:lpstr>Interesse der Landwirte /Interesse Handel</vt:lpstr>
      <vt:lpstr>PowerPoint-Präsentation</vt:lpstr>
      <vt:lpstr>PowerPoint-Präsentation</vt:lpstr>
      <vt:lpstr>PowerPoint-Präsentation</vt:lpstr>
      <vt:lpstr>PowerPoint-Präsentation</vt:lpstr>
      <vt:lpstr>Wirtschaftlichkeit und Tierwohl</vt:lpstr>
      <vt:lpstr>PowerPoint-Präsentation</vt:lpstr>
      <vt:lpstr>PowerPoint-Präsentation</vt:lpstr>
      <vt:lpstr>Tierschutz Düsseldorf</vt:lpstr>
      <vt:lpstr>Was will ich? Womit fühle ich mich wohl? Reaktionen anderer Landwirte und der Verbraucher…..</vt:lpstr>
      <vt:lpstr>Aktivstallkonzept</vt:lpstr>
      <vt:lpstr>Die Omasau   Grundstock für Mütterlichkeit</vt:lpstr>
      <vt:lpstr>        Die Muttersauen</vt:lpstr>
      <vt:lpstr>Was brauchen Babys? -Fließendes Konzept aus Aufzucht und Mast  - Zeit -Umstallstress (Mama weg, Milch weg, Tränkesystem und bekanntes Futter weg… -Milchpulver -Nester, Klimazonen, Ruhen -keine Geschwister trennen -toben (Buchtenlänge) -Fütterung – der erste Biss entscheidet - Schmackhaftes Futter mit viel Gerste -Wasser</vt:lpstr>
      <vt:lpstr>Was braucht das Mastschwein? EinEn Stall für jede Tages und Jahreszeit!</vt:lpstr>
      <vt:lpstr>PowerPoint-Präsentation</vt:lpstr>
      <vt:lpstr>Thermoregulation</vt:lpstr>
      <vt:lpstr>Abwechslung in Bewegung, Fütterung und Temperatur</vt:lpstr>
      <vt:lpstr>Abwechslung</vt:lpstr>
      <vt:lpstr>Ruhebereiche </vt:lpstr>
      <vt:lpstr>  </vt:lpstr>
      <vt:lpstr>Arbeit in Kreisläufen! Fakt ist - Lebensmittel, die eine hohe Wertschätzung erfahren sind mit Eigenschaften, wie Nachhaltigkeit, Regionalität, Tierwohl, Genuss und Gesundheitswert eng verbunden. Genussmomente erhöhen die Wertschätzung durch den Kunden. Dadurch landen wesentlich weniger Lebensmittel im Müll, die durch ihre Ressourcenverschwendung unsere Umwelt belasten. Dieses sind aber auch Genussmomente, die der Seele guttun. Denn neben den ethischen Aspekten überzeugen Aktivstallprodukte durch Farbe, Marmorierung, Wasserhaltevermögen und Geschmack. Genießen ist ein unglaublich elementarer Teil unseres Lebens.  </vt:lpstr>
      <vt:lpstr>Livestream</vt:lpstr>
      <vt:lpstr>Vertrauen durch Transparenz (Hofbesuche, livestream,  und social media)</vt:lpstr>
      <vt:lpstr>Jeden Samstag 10 Uhr Hofführung</vt:lpstr>
      <vt:lpstr>Alle Partner arbeiten transparent</vt:lpstr>
      <vt:lpstr>Der Kunde ist dabei wichtigster Teil des Ganzen. </vt:lpstr>
      <vt:lpstr>PowerPoint-Präsentation</vt:lpstr>
      <vt:lpstr>Transparenz</vt:lpstr>
      <vt:lpstr>PowerPoint-Präsentation</vt:lpstr>
      <vt:lpstr>Hoffeste</vt:lpstr>
      <vt:lpstr>Was müsste passieren, damit Kunden und Landwirte dem Tierwohl mehr Bedeutung schenken?</vt:lpstr>
      <vt:lpstr>Gut für alle!</vt:lpstr>
      <vt:lpstr>Jaaaaa……</vt:lpstr>
      <vt:lpstr>PowerPoint-Präsentation</vt:lpstr>
      <vt:lpstr>PowerPoint-Präsentation</vt:lpstr>
      <vt:lpstr>Gerne dürfen Sie mich bei Interesse oder für eine Beratung kontaktieren: 0151/55889036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Betrieb Mörixmann</dc:title>
  <dc:creator>Gabriele Mörixmann</dc:creator>
  <cp:lastModifiedBy>gabriele Mörixmann</cp:lastModifiedBy>
  <cp:revision>85</cp:revision>
  <cp:lastPrinted>2021-08-10T11:54:20Z</cp:lastPrinted>
  <dcterms:created xsi:type="dcterms:W3CDTF">2018-08-26T13:42:34Z</dcterms:created>
  <dcterms:modified xsi:type="dcterms:W3CDTF">2024-12-02T18:29:28Z</dcterms:modified>
</cp:coreProperties>
</file>